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9"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60" r:id="rId22"/>
    <p:sldId id="276" r:id="rId23"/>
    <p:sldId id="277" r:id="rId24"/>
    <p:sldId id="278" r:id="rId25"/>
    <p:sldId id="279" r:id="rId26"/>
    <p:sldId id="280" r:id="rId27"/>
    <p:sldId id="281" r:id="rId28"/>
    <p:sldId id="284" r:id="rId29"/>
    <p:sldId id="285" r:id="rId30"/>
    <p:sldId id="286" r:id="rId31"/>
    <p:sldId id="287" r:id="rId32"/>
    <p:sldId id="288" r:id="rId33"/>
    <p:sldId id="289" r:id="rId34"/>
    <p:sldId id="290" r:id="rId35"/>
    <p:sldId id="291" r:id="rId36"/>
    <p:sldId id="292" r:id="rId37"/>
    <p:sldId id="293" r:id="rId38"/>
    <p:sldId id="294" r:id="rId39"/>
    <p:sldId id="361" r:id="rId40"/>
    <p:sldId id="382" r:id="rId41"/>
    <p:sldId id="383" r:id="rId42"/>
    <p:sldId id="384" r:id="rId43"/>
    <p:sldId id="385" r:id="rId44"/>
    <p:sldId id="386" r:id="rId45"/>
    <p:sldId id="295" r:id="rId46"/>
    <p:sldId id="296" r:id="rId47"/>
    <p:sldId id="29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2"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0" y="11443"/>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92" d="100"/>
          <a:sy n="92" d="100"/>
        </p:scale>
        <p:origin x="-2582" y="8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C13B5-0A83-489F-BD5B-3ECDD2E6EBCA}" type="datetimeFigureOut">
              <a:rPr lang="en-US" smtClean="0"/>
              <a:t>1/15/2026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4325-1FDF-46A8-AA7F-D87E3F4AFD6C}" type="slidenum">
              <a:rPr lang="en-US" smtClean="0"/>
              <a:t>‹#›</a:t>
            </a:fld>
            <a:endParaRPr lang="en-US"/>
          </a:p>
        </p:txBody>
      </p:sp>
    </p:spTree>
    <p:extLst>
      <p:ext uri="{BB962C8B-B14F-4D97-AF65-F5344CB8AC3E}">
        <p14:creationId xmlns:p14="http://schemas.microsoft.com/office/powerpoint/2010/main" val="340251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4325-1FDF-46A8-AA7F-D87E3F4AFD6C}" type="slidenum">
              <a:rPr lang="en-US" smtClean="0"/>
              <a:t>1</a:t>
            </a:fld>
            <a:endParaRPr lang="en-US"/>
          </a:p>
        </p:txBody>
      </p:sp>
    </p:spTree>
    <p:extLst>
      <p:ext uri="{BB962C8B-B14F-4D97-AF65-F5344CB8AC3E}">
        <p14:creationId xmlns:p14="http://schemas.microsoft.com/office/powerpoint/2010/main" val="309846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a:t>Asuntos</a:t>
            </a:r>
            <a:r>
              <a:rPr lang="es-PR" baseline="0" noProof="0" dirty="0"/>
              <a:t> emocionales y psicosociales pueden variar después del trasplante. Algunos pacientes pueden experimentar ansiedad, stress o depresión. Si usted experimenta cualquiera de estos síntomas por favor debe notificarlo de inmediato al equipo de trasplante </a:t>
            </a:r>
            <a:endParaRPr lang="es-PR" noProof="0" dirty="0"/>
          </a:p>
        </p:txBody>
      </p:sp>
      <p:sp>
        <p:nvSpPr>
          <p:cNvPr id="4" name="Slide Number Placeholder 3"/>
          <p:cNvSpPr>
            <a:spLocks noGrp="1"/>
          </p:cNvSpPr>
          <p:nvPr>
            <p:ph type="sldNum" sz="quarter" idx="10"/>
          </p:nvPr>
        </p:nvSpPr>
        <p:spPr/>
        <p:txBody>
          <a:bodyPr/>
          <a:lstStyle/>
          <a:p>
            <a:fld id="{3C054325-1FDF-46A8-AA7F-D87E3F4AFD6C}" type="slidenum">
              <a:rPr lang="en-US" smtClean="0"/>
              <a:t>10</a:t>
            </a:fld>
            <a:endParaRPr lang="en-US"/>
          </a:p>
        </p:txBody>
      </p:sp>
    </p:spTree>
    <p:extLst>
      <p:ext uri="{BB962C8B-B14F-4D97-AF65-F5344CB8AC3E}">
        <p14:creationId xmlns:p14="http://schemas.microsoft.com/office/powerpoint/2010/main" val="79344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Todo</a:t>
            </a:r>
            <a:r>
              <a:rPr lang="es-PR" baseline="0" dirty="0"/>
              <a:t> un equipo de trabajo colabora para que se pueda efectuar el trasplante , El equipo de trasplante lo compone los nefrólogos de trasplante. Nosotros contamos con 3 nefrólogos que lo van a cuidar en el hospital cuando se efectué el trasplante. Los cirujanos de trasplantes y los nefrólogos de trasplante estudian 2 años adicionales para saber como tratar a un paciente trasplantado. El Hospital  Metodista cuenta con 3 cirujanos entrenados en trasplante con las mas altas cualificaciones. </a:t>
            </a:r>
          </a:p>
          <a:p>
            <a:endParaRPr lang="es-PR" baseline="0" dirty="0"/>
          </a:p>
          <a:p>
            <a:r>
              <a:rPr lang="es-PR" baseline="0" dirty="0"/>
              <a:t>Los coordinadores de trasplante Sixto Acosta y Astrid  Morales son las personas encargadas de su cuidado en su proceso de evaluación pre-trasplante . Cuando este hospitalizado va a  contar con la asistencia de otros coordinadores en el hospital</a:t>
            </a:r>
          </a:p>
          <a:p>
            <a:r>
              <a:rPr lang="es-PR" baseline="0" dirty="0"/>
              <a:t>En el momento de su alta su seguridad, comodidad y conocimiento es bien importante. Para estar seguros que su trasplante se efectuó con efectividad varios del equipo de trasplante se involucran en el momento de su alta.  El trabajador social y</a:t>
            </a:r>
            <a:r>
              <a:rPr lang="es-PR" dirty="0"/>
              <a:t> </a:t>
            </a:r>
            <a:r>
              <a:rPr lang="es-PR" baseline="0" dirty="0"/>
              <a:t>dietista ayudan con la educación post- trasplante y el farmacéutico educa al paciente sobre la terapia de inmunosupresión. </a:t>
            </a:r>
          </a:p>
          <a:p>
            <a:r>
              <a:rPr lang="es-PR" baseline="0" dirty="0"/>
              <a:t>El personal de enfermería del 4to piso esta altamente entrenado para cuidar al paciente luego del trasplante. Nosotros estamos bien pendientes que usted reciba un cuidado personalizado y de calidad . Por favor debe contactarnos si usted tiene alguna pregunta o para cualquier otro asunto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11</a:t>
            </a:fld>
            <a:endParaRPr lang="en-US"/>
          </a:p>
        </p:txBody>
      </p:sp>
    </p:spTree>
    <p:extLst>
      <p:ext uri="{BB962C8B-B14F-4D97-AF65-F5344CB8AC3E}">
        <p14:creationId xmlns:p14="http://schemas.microsoft.com/office/powerpoint/2010/main" val="127743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Hay muchas</a:t>
            </a:r>
            <a:r>
              <a:rPr lang="es-PR" baseline="0" dirty="0"/>
              <a:t> razones por las cuales se efectúan las pruebas pre-trasplante. </a:t>
            </a:r>
          </a:p>
          <a:p>
            <a:r>
              <a:rPr lang="es-PR" baseline="0" dirty="0"/>
              <a:t>La razón principal es que necesitamos saber su estado de salud antes que se efectué el trasplante. Tenemos que verificar que usted no tenga condiciones subyacentes como cáncer o enfermedad cardiaca </a:t>
            </a:r>
            <a:r>
              <a:rPr lang="es-PR" dirty="0"/>
              <a:t>o alguna otra condición qu</a:t>
            </a:r>
            <a:r>
              <a:rPr lang="es-PR" baseline="0" dirty="0"/>
              <a:t>e  usted desconocía</a:t>
            </a:r>
            <a:r>
              <a:rPr lang="es-PR" dirty="0"/>
              <a:t>.</a:t>
            </a:r>
            <a:r>
              <a:rPr lang="es-PR" baseline="0" dirty="0"/>
              <a:t> Usualmente el proceso de evaluación se  desarrolla en fases y consiste en algunas citas las cuales es mandatoria que usted asista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12</a:t>
            </a:fld>
            <a:endParaRPr lang="en-US"/>
          </a:p>
        </p:txBody>
      </p:sp>
    </p:spTree>
    <p:extLst>
      <p:ext uri="{BB962C8B-B14F-4D97-AF65-F5344CB8AC3E}">
        <p14:creationId xmlns:p14="http://schemas.microsoft.com/office/powerpoint/2010/main" val="291224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Todos los pacientes se someten</a:t>
            </a:r>
            <a:r>
              <a:rPr lang="es-PR" baseline="0" dirty="0"/>
              <a:t> a  una evaluación básica . Esta incluye muestras de sangre como CBC, ELECTROLITOS etc. Tipo y grupo de sangre y prueba de tejido que ayuda a identificar su tipo de sangre y antígenos. Las pruebas serológicas también se efectúan como HIV, Hepatitis B &amp; C etc. También se debe efectuar una placa de pecho, EKG, Ecocardiograma, Sonograma Abdominal  o CT abdominal. </a:t>
            </a:r>
          </a:p>
          <a:p>
            <a:endParaRPr lang="es-PR" dirty="0"/>
          </a:p>
          <a:p>
            <a:r>
              <a:rPr lang="es-PR" baseline="0" dirty="0"/>
              <a:t>El trabajador social</a:t>
            </a:r>
            <a:r>
              <a:rPr lang="es-PR" dirty="0"/>
              <a:t> va a</a:t>
            </a:r>
            <a:r>
              <a:rPr lang="es-PR" baseline="0" dirty="0"/>
              <a:t> efectuar una evaluación psicosocial que incluye identificar los sistemas de apoyo , los mecanismos para lidiar con diferentes situaciones y evaluación de su situación financiera . La dietista va a efectuar una evaluación nutricional. Usted va a tener citas de evaluación con el nefrólogo y el cirujano de trasplante. El infectologo puede evaluar los riesgos a los que usted puede estar a enfermedades infecciosas en el periodo pre y  post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13</a:t>
            </a:fld>
            <a:endParaRPr lang="en-US"/>
          </a:p>
        </p:txBody>
      </p:sp>
    </p:spTree>
    <p:extLst>
      <p:ext uri="{BB962C8B-B14F-4D97-AF65-F5344CB8AC3E}">
        <p14:creationId xmlns:p14="http://schemas.microsoft.com/office/powerpoint/2010/main" val="388780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Dependiendo de su historial de salud puede ser necesario que se someta</a:t>
            </a:r>
            <a:r>
              <a:rPr lang="es-PR" baseline="0" dirty="0"/>
              <a:t> a otras pruebas. Si usted tiene mas de 45 años, usted va a necesitar colonoscopia y si usted tiene mas de 55 años y es diabético o tiene otros factores de riesgo usted va a necesitar una consulta cardiaca. Los hombres de mayores de 40 años pueden necesitar un PSA. Las mujeres mayores de 40 años van a necesitar </a:t>
            </a:r>
            <a:r>
              <a:rPr lang="es-PR" baseline="0" dirty="0" err="1"/>
              <a:t>Pap</a:t>
            </a:r>
            <a:r>
              <a:rPr lang="es-PR" baseline="0" dirty="0"/>
              <a:t> </a:t>
            </a:r>
            <a:r>
              <a:rPr lang="es-PR" baseline="0" dirty="0" err="1"/>
              <a:t>Smear</a:t>
            </a:r>
            <a:r>
              <a:rPr lang="es-PR" baseline="0" dirty="0"/>
              <a:t> y Mamografía. Si usted es fumador vamos a necesitar una prueba de función pulmonar. Probablemente necesitemos efectuar pruebas adicionales como CT de pecho si la placa de pecho sale anormal</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14</a:t>
            </a:fld>
            <a:endParaRPr lang="en-US"/>
          </a:p>
        </p:txBody>
      </p:sp>
    </p:spTree>
    <p:extLst>
      <p:ext uri="{BB962C8B-B14F-4D97-AF65-F5344CB8AC3E}">
        <p14:creationId xmlns:p14="http://schemas.microsoft.com/office/powerpoint/2010/main" val="67716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Una vez</a:t>
            </a:r>
            <a:r>
              <a:rPr lang="es-PR" baseline="0" dirty="0"/>
              <a:t> usted termine todo el proceso de evaluación su caso es sometido al comité de trasplante. El comité de trasplante se reúne el primer y tercer viernes de cada mes. En dicha reunión están todos los miembros del equipo de trasplante. Durante dicha reunión se escuchan diferentes opiniones y puntos de vista de los profesionales de salud que asisten a dicha reunión. </a:t>
            </a:r>
          </a:p>
          <a:p>
            <a:endParaRPr lang="es-PR" dirty="0"/>
          </a:p>
          <a:p>
            <a:r>
              <a:rPr lang="es-PR" baseline="0" dirty="0"/>
              <a:t>El comité de trasplante puede concluir en aprobar su caso, denegar su caso o solicitar mas pruebas de evaluación . El coordinador pre-trasplante es quien presenta su caso ante el comité de trasplante y quien va a notificarle la decisión del comité.  Usted  y su medico va a recibir una carta formal de la decisión del comité de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15</a:t>
            </a:fld>
            <a:endParaRPr lang="en-US"/>
          </a:p>
        </p:txBody>
      </p:sp>
    </p:spTree>
    <p:extLst>
      <p:ext uri="{BB962C8B-B14F-4D97-AF65-F5344CB8AC3E}">
        <p14:creationId xmlns:p14="http://schemas.microsoft.com/office/powerpoint/2010/main" val="200626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Una vez usted</a:t>
            </a:r>
            <a:r>
              <a:rPr lang="es-PR" baseline="0" dirty="0"/>
              <a:t> es aprobado por el comité de trasplante y nosotros recibimos la autorización del seguro medico usted estará en la lista de espera . En estos momentos su nombre quedara registrado  con el UNITED NETWORK FOR ORGAN SHARING  (UNOS).</a:t>
            </a:r>
          </a:p>
          <a:p>
            <a:endParaRPr lang="es-PR" dirty="0"/>
          </a:p>
          <a:p>
            <a:r>
              <a:rPr lang="es-PR" baseline="0" dirty="0"/>
              <a:t> Es en este momento que usted comienza a ganar puntos para su trasplante. Todas los receptores se colocan en la lista sin importar el órgano que necesitan trasplantarse. Usted tiene el derecho de estar en múltiples listas de esperas o transfiere el tiempo que usted ha estado en algún otro centro de trasplante. Cada centro de trasplante tiene unos criterios específicos para mantenerse en lista y usted debe seguir estos criterios.</a:t>
            </a:r>
          </a:p>
          <a:p>
            <a:endParaRPr lang="es-PR" baseline="0" dirty="0"/>
          </a:p>
          <a:p>
            <a:r>
              <a:rPr lang="es-PR" baseline="0" dirty="0"/>
              <a:t>En Texas contamos con 3 diferentes  Bancos de Órganos (OPO). Si usted decide estar en múltiples listas esto le beneficia porque aumenta</a:t>
            </a:r>
            <a:r>
              <a:rPr lang="es-PR" dirty="0"/>
              <a:t> las posibilidades de un trasplante </a:t>
            </a:r>
            <a:r>
              <a:rPr lang="es-PR" baseline="0" dirty="0"/>
              <a:t>.</a:t>
            </a:r>
          </a:p>
          <a:p>
            <a:endParaRPr lang="es-PR" dirty="0"/>
          </a:p>
          <a:p>
            <a:r>
              <a:rPr lang="es-PR" baseline="0" dirty="0"/>
              <a:t> Una vez usted esta en la lista de espera podemos comenzar la evaluación con sus posibles donantes vivos. Una vez usted esta en lista se debe efectuar una mini evaluación anual para verificar como esta su estado de salud antes que se efectué el trasplante</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16</a:t>
            </a:fld>
            <a:endParaRPr lang="en-US"/>
          </a:p>
        </p:txBody>
      </p:sp>
    </p:spTree>
    <p:extLst>
      <p:ext uri="{BB962C8B-B14F-4D97-AF65-F5344CB8AC3E}">
        <p14:creationId xmlns:p14="http://schemas.microsoft.com/office/powerpoint/2010/main" val="66679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El tiempo de</a:t>
            </a:r>
            <a:r>
              <a:rPr lang="es-PR" baseline="0" dirty="0"/>
              <a:t> espera puede estar basado en los tipos de sangre . En el Hospital MMC el tiempo de espera para tipos de sangre A es alrededor de 2 ½ años , para los tipos de sangre O es 2 ½ -3 años. El tipo de sangre B puede estar alrededor de 5 años y el AB usualmente el periodo de espera es corto. El factor RH ( negativo/ positivo es parte de tu tipo de sangre) y no ayuda  en nada a que sea mas rápido el trasplante.</a:t>
            </a:r>
          </a:p>
          <a:p>
            <a:endParaRPr lang="es-PR" dirty="0"/>
          </a:p>
          <a:p>
            <a:r>
              <a:rPr lang="es-PR" baseline="0" dirty="0"/>
              <a:t> El otro factor es el PRA (</a:t>
            </a:r>
            <a:r>
              <a:rPr lang="es-PR" sz="1200" dirty="0"/>
              <a:t>porciento de anticuerpo reactivo) Cuando su</a:t>
            </a:r>
            <a:r>
              <a:rPr lang="es-PR" sz="1200" baseline="0" dirty="0"/>
              <a:t> cuerpo es expuesto a un código</a:t>
            </a:r>
            <a:r>
              <a:rPr lang="es-PR" sz="1200" dirty="0"/>
              <a:t> genético de otro individuo  a consecuencia de </a:t>
            </a:r>
            <a:r>
              <a:rPr lang="es-PR" sz="1200" baseline="0" dirty="0"/>
              <a:t> transfusión de sangre, embarazos o trasplantes previos su cuerpo puede  desarrollar anticuerpos  del código genético al</a:t>
            </a:r>
            <a:r>
              <a:rPr lang="es-PR" sz="1200" dirty="0"/>
              <a:t> que fu</a:t>
            </a:r>
            <a:r>
              <a:rPr lang="es-PR" dirty="0"/>
              <a:t>e expuesto. </a:t>
            </a:r>
          </a:p>
          <a:p>
            <a:r>
              <a:rPr lang="es-PR" dirty="0"/>
              <a:t>Esto es lo que se supone que ocurra en su  cuerpo. Esto puede afectar el trasplante porque hay muchos anticuerpos circulantes y esto dificulta encontrar un órgano que no reaccione con los anticuerpos que usted tiene presente  La Prueba de PRA mide un porcentaje donde  0% es el valor mínimo y 100% es el porciento mas alto  Si usted tiene un PRA elevado es mas difícil conseguir un órgano  compatible . Los mas importante es conocer que  el PRA es un indicador y que usted no puede cambiar esto. Que  dos cosas usted debe preguntar a su coordinador de trasplante :  1 Cual es su tipo de sangre ; 2. Como esta mi niveles de PARA? Cuando usted ya este en la lista de espera , el centro de diálisis debe enviar una muestra de sangre  a nuestros laboratorios para verificar su nivel  de PRA y evaluar si hay algún cambio o identificar anticuerpos presentes</a:t>
            </a:r>
            <a:r>
              <a:rPr lang="es-PR" sz="1200" baseline="0" dirty="0"/>
              <a:t>.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17</a:t>
            </a:fld>
            <a:endParaRPr lang="en-US"/>
          </a:p>
        </p:txBody>
      </p:sp>
    </p:spTree>
    <p:extLst>
      <p:ext uri="{BB962C8B-B14F-4D97-AF65-F5344CB8AC3E}">
        <p14:creationId xmlns:p14="http://schemas.microsoft.com/office/powerpoint/2010/main" val="404066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Después de 26 años se comenzó un nuevo</a:t>
            </a:r>
            <a:r>
              <a:rPr lang="es-PR" baseline="0" dirty="0"/>
              <a:t> sistema de asignación de riñones (KAS) y esto comenzó a partir del 12/04/ 2014. Este nuevo</a:t>
            </a:r>
            <a:r>
              <a:rPr lang="es-PR" dirty="0"/>
              <a:t> sistema </a:t>
            </a:r>
            <a:r>
              <a:rPr lang="es-PR" baseline="0" dirty="0"/>
              <a:t> debe ayudar a mucha gente a tener una función mas prolongada  del riñón trasplantado.  Esta asignación permite que las personas que  necesiten un riñón que dure mucho tiempo  se pueda parear un riñón que dure mas tiempo de lo esperado . Las personas que por  lo general estaban mas tiempo en la lista de espera por su sistema inmune tendrán prioridad adicional. Este sistema esta basado en porcentajes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18</a:t>
            </a:fld>
            <a:endParaRPr lang="en-US"/>
          </a:p>
        </p:txBody>
      </p:sp>
    </p:spTree>
    <p:extLst>
      <p:ext uri="{BB962C8B-B14F-4D97-AF65-F5344CB8AC3E}">
        <p14:creationId xmlns:p14="http://schemas.microsoft.com/office/powerpoint/2010/main" val="120274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Cuando un receptor</a:t>
            </a:r>
            <a:r>
              <a:rPr lang="es-PR" baseline="0" dirty="0"/>
              <a:t> se coloca en la lista de espera se le asigna una puntuación conocida como EPTS. Estos es un calculo automático basado en 4 factores; edad, tiempo que lleva en diálisis, si usted ha recibido un trasplante de cualquier órgano anteriormente y si actualmente  padece de diabetes.</a:t>
            </a:r>
          </a:p>
          <a:p>
            <a:endParaRPr lang="es-PR" dirty="0"/>
          </a:p>
          <a:p>
            <a:r>
              <a:rPr lang="es-PR" baseline="0" dirty="0"/>
              <a:t> La fecha de la primera diálisis se puede ver en el documento 2728 de la unidad de diálisis. Si usted se coloca en la lista de espera antes de comenzar en diálisis se toma en cuenta la fecha que se coloco en la lista de espera para cualificar. Si usted comienza el tratamiento de diálisis luego de colocarlo en la lista de espera usted no pierde este tiempo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19</a:t>
            </a:fld>
            <a:endParaRPr lang="en-US"/>
          </a:p>
        </p:txBody>
      </p:sp>
    </p:spTree>
    <p:extLst>
      <p:ext uri="{BB962C8B-B14F-4D97-AF65-F5344CB8AC3E}">
        <p14:creationId xmlns:p14="http://schemas.microsoft.com/office/powerpoint/2010/main" val="15715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54325-1FDF-46A8-AA7F-D87E3F4AFD6C}" type="slidenum">
              <a:rPr lang="en-US" smtClean="0"/>
              <a:t>2</a:t>
            </a:fld>
            <a:endParaRPr lang="en-US"/>
          </a:p>
        </p:txBody>
      </p:sp>
    </p:spTree>
    <p:extLst>
      <p:ext uri="{BB962C8B-B14F-4D97-AF65-F5344CB8AC3E}">
        <p14:creationId xmlns:p14="http://schemas.microsoft.com/office/powerpoint/2010/main" val="2451436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640B986-FE10-E7C9-4DCD-285F78521311}"/>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1D22574-0CCE-BF3A-0C1F-AE502E0AAB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PR" dirty="0"/>
              <a:t>Cálculos</a:t>
            </a:r>
            <a:r>
              <a:rPr lang="es-PR" baseline="0" dirty="0"/>
              <a:t> de PRA o CPRA es un calculo basado en cuantos anticuerpos hay identificados. Ciertos antígenos son más comunes y si usted tiene un anticuerpo contra un antígeno común entonces esto hará  mas difícil encontrar un órgano que sea compatible con usted. </a:t>
            </a:r>
          </a:p>
          <a:p>
            <a:endParaRPr lang="es-PR" dirty="0"/>
          </a:p>
          <a:p>
            <a:r>
              <a:rPr lang="es-PR" baseline="0" dirty="0"/>
              <a:t>En el nuevo sistema de asignación , la prioridad es asignado basado en la puntuación, una escala móvil comenzando con CPRA menor  de 20%,  estos candidatos van a recibir 0.08 puntos, CPRA entre 75-79% pueden recibir 1.58 puntos, aquellos candidatos con un puntaje entre 80-84% pueden recibir 2.46 puntos, 98% pueden recibir 24.4%, 99% 50.09 y 100 % 202.10 puntos, esto significa que aunque usted tenga un PRA elevado usted tendrá mas puntos y por lo tanto  tendría  más oportunidades de recibir una ofertas de trasplante. </a:t>
            </a:r>
            <a:endParaRPr lang="es-PR" dirty="0"/>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Todos los donantes</a:t>
            </a:r>
            <a:r>
              <a:rPr lang="es-PR" baseline="0" dirty="0"/>
              <a:t> fallecidos se les da una puntuación basado en el  </a:t>
            </a:r>
            <a:r>
              <a:rPr lang="es-PR" baseline="0"/>
              <a:t>criterio de, </a:t>
            </a:r>
            <a:r>
              <a:rPr lang="es-PR" baseline="0" dirty="0"/>
              <a:t>estatura, peso, raza , muerte cerebral o donante después de muerte cardiaca, derrame, historial de diabetes , hipertensión, historial de y creatinina en plasma. La puntuación que se obtiene es un porcentaje que predice la longevidad del órgano. Mientras mas bajo sea el numero , mas tiempo se espera que el órgano funcione. La idea de esto es parear la puntuación del KDPI y el EPTS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21</a:t>
            </a:fld>
            <a:endParaRPr lang="en-US"/>
          </a:p>
        </p:txBody>
      </p:sp>
    </p:spTree>
    <p:extLst>
      <p:ext uri="{BB962C8B-B14F-4D97-AF65-F5344CB8AC3E}">
        <p14:creationId xmlns:p14="http://schemas.microsoft.com/office/powerpoint/2010/main" val="123658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 nuevo</a:t>
            </a:r>
            <a:r>
              <a:rPr lang="es-PR" baseline="0" dirty="0"/>
              <a:t> componente en la asignación de riñones es que los riñones con un KDPI mayor de 85 pueden ofrecerse solamente a aquellos pacientes que así lo acepten. Tengan en cuenta  que nuestra meta es un trasplante exitoso por lo tanto nosotros no queremos pacientes trasplantados con órganos que no funcionen. Por lo general estos riñones están en bomba para evaluar su función y se</a:t>
            </a:r>
            <a:r>
              <a:rPr lang="es-PR" dirty="0"/>
              <a:t> les</a:t>
            </a:r>
            <a:r>
              <a:rPr lang="es-PR" baseline="0" dirty="0"/>
              <a:t> efectúa una biopsia  para evaluar las células del riñón a través de un microscopio</a:t>
            </a:r>
            <a:r>
              <a:rPr lang="es-PR" dirty="0"/>
              <a:t> y definir la calidad del órgano.</a:t>
            </a:r>
            <a:r>
              <a:rPr lang="es-PR" baseline="0" dirty="0"/>
              <a:t> Si usted acepta estos riñones usted tendrá la oportunidad de mas ofertas de órganos especialmente si usted es una persona de edad avanzada .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22</a:t>
            </a:fld>
            <a:endParaRPr lang="en-US"/>
          </a:p>
        </p:txBody>
      </p:sp>
    </p:spTree>
    <p:extLst>
      <p:ext uri="{BB962C8B-B14F-4D97-AF65-F5344CB8AC3E}">
        <p14:creationId xmlns:p14="http://schemas.microsoft.com/office/powerpoint/2010/main" val="17180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La mayoría de los donantes cadavéricos</a:t>
            </a:r>
            <a:r>
              <a:rPr lang="es-PR" baseline="0" dirty="0"/>
              <a:t> han sido diagnosticados por muerte cerebral. Ellos reúnen los criterios de muerte cerebral y no tienen función eléctrica en el cerebro, Sin embargo en ocasiones hay pacientes  que tienen una lesión o una enfermedad donde no existen ninguna expectativa de recuperación y la familia decide desconectarlo de la ventilación artificial. La donación después de una muerte cardiaca se ofrecen a familias  que a pesar de la situación dolorosa que están pasando quieren contribuir con alguien que necesita un órgano o y esperan que este asunto trágico de perder a un familiar termine en un final . </a:t>
            </a:r>
          </a:p>
          <a:p>
            <a:endParaRPr lang="es-PR" dirty="0"/>
          </a:p>
          <a:p>
            <a:r>
              <a:rPr lang="es-PR" baseline="0" dirty="0"/>
              <a:t>En estos casos , el donante se lleva a sala de operaciones y se le quita  la ventilación artificial. Una vez el corazón deja de latir se espera algunos minutos  y luego se recupera los órganos. Todos los riñones DCD se colocan en una bomba y se le efectúa</a:t>
            </a:r>
            <a:r>
              <a:rPr lang="es-PR" dirty="0"/>
              <a:t> una biopsia. E</a:t>
            </a:r>
            <a:r>
              <a:rPr lang="es-PR" baseline="0" dirty="0"/>
              <a:t>n ocasiones el donante no muere en un lapso de tiempo apropiado y los riñones no son útiles para el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23</a:t>
            </a:fld>
            <a:endParaRPr lang="en-US"/>
          </a:p>
        </p:txBody>
      </p:sp>
    </p:spTree>
    <p:extLst>
      <p:ext uri="{BB962C8B-B14F-4D97-AF65-F5344CB8AC3E}">
        <p14:creationId xmlns:p14="http://schemas.microsoft.com/office/powerpoint/2010/main" val="3694862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Donantes pediátricos en Bloque ocurre</a:t>
            </a:r>
            <a:r>
              <a:rPr lang="es-PR" baseline="0" dirty="0"/>
              <a:t> si el donante es menor de 2 años de edad y depende del tamaño de los riñones. En muchas ocasiones la decisión de</a:t>
            </a:r>
            <a:r>
              <a:rPr lang="es-PR" dirty="0"/>
              <a:t> </a:t>
            </a:r>
            <a:r>
              <a:rPr lang="es-PR" baseline="0" dirty="0"/>
              <a:t> usar estos riñones para un posible trasplante no se conoce hasta que se llega a sala de operaciones y allí se decide si los dos riñones van a ser trasplantados a un individuo o solo uno. Por lo tanto</a:t>
            </a:r>
            <a:r>
              <a:rPr lang="es-PR" dirty="0"/>
              <a:t> en los casos de </a:t>
            </a:r>
            <a:r>
              <a:rPr lang="es-PR" baseline="0" dirty="0"/>
              <a:t>riñones pediátricos es posible trasplantar los dos riñones como si fueran un riñón solamente y tiene la capacidad de funcionar , estos crecen en tamaños en los próximos meses después del trasplante y generalmente funcionan bien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24</a:t>
            </a:fld>
            <a:endParaRPr lang="en-US"/>
          </a:p>
        </p:txBody>
      </p:sp>
    </p:spTree>
    <p:extLst>
      <p:ext uri="{BB962C8B-B14F-4D97-AF65-F5344CB8AC3E}">
        <p14:creationId xmlns:p14="http://schemas.microsoft.com/office/powerpoint/2010/main" val="2607152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El Centro de Control de Enfermedades</a:t>
            </a:r>
            <a:r>
              <a:rPr lang="es-PR" baseline="0" dirty="0"/>
              <a:t> o ( Servicios de Salud </a:t>
            </a:r>
            <a:r>
              <a:rPr lang="es-PR" dirty="0"/>
              <a:t>P</a:t>
            </a:r>
            <a:r>
              <a:rPr lang="es-PR" baseline="0" dirty="0"/>
              <a:t>úblicos) han determinado  que algunos</a:t>
            </a:r>
            <a:r>
              <a:rPr lang="es-PR" dirty="0"/>
              <a:t> </a:t>
            </a:r>
            <a:r>
              <a:rPr lang="es-PR" baseline="0" dirty="0"/>
              <a:t> donantes que reúnen ciertos criterios tienen un riesgo mayor de infectar con el HIV, Hepatitis o otras infecciones virales o bacterianas.  Dependiendo del tipo de riesgo nosotros podemos decidir si usamos el órgano de este donante. </a:t>
            </a:r>
          </a:p>
          <a:p>
            <a:endParaRPr lang="es-PR" dirty="0"/>
          </a:p>
          <a:p>
            <a:r>
              <a:rPr lang="es-PR" baseline="0" dirty="0"/>
              <a:t>Algunos  donantes se les administran unas grandes cantidades de líquidos o productos sanguíneos y la sangre tiende a diluirse y las pruebas pueden salir no precisas.  Todos los donantes se miden si tienen HIV, Hepatitis y una variedad de otras enfermedades. Basado en el historial medico ( o la hemodilución) es posible que el donante haya sido expuesto a una enfermedad  que no puede ser evaluada de inmediato. Si usted le ofrecen un órgano de un donante de alto riesgo, usted tiene el derecho de tener el historial del donante y  usted puede declinar</a:t>
            </a:r>
            <a:r>
              <a:rPr lang="es-PR" dirty="0"/>
              <a:t> o aceptar el órgano. Si usted rechaza el órgano , usted no perderá su lugar en la lista de espera. Si usted acepta , usted puede firmar un documento de consentimiento para dicha donación </a:t>
            </a:r>
          </a:p>
        </p:txBody>
      </p:sp>
      <p:sp>
        <p:nvSpPr>
          <p:cNvPr id="4" name="Slide Number Placeholder 3"/>
          <p:cNvSpPr>
            <a:spLocks noGrp="1"/>
          </p:cNvSpPr>
          <p:nvPr>
            <p:ph type="sldNum" sz="quarter" idx="10"/>
          </p:nvPr>
        </p:nvSpPr>
        <p:spPr/>
        <p:txBody>
          <a:bodyPr/>
          <a:lstStyle/>
          <a:p>
            <a:fld id="{3C054325-1FDF-46A8-AA7F-D87E3F4AFD6C}" type="slidenum">
              <a:rPr lang="en-US" smtClean="0"/>
              <a:t>25</a:t>
            </a:fld>
            <a:endParaRPr lang="en-US"/>
          </a:p>
        </p:txBody>
      </p:sp>
    </p:spTree>
    <p:extLst>
      <p:ext uri="{BB962C8B-B14F-4D97-AF65-F5344CB8AC3E}">
        <p14:creationId xmlns:p14="http://schemas.microsoft.com/office/powerpoint/2010/main" val="2005078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Los órganos</a:t>
            </a:r>
            <a:r>
              <a:rPr lang="es-PR" baseline="0" dirty="0"/>
              <a:t> cadavéricos pueden tener  algunos factores de riesgo que pueden afectar la función del órgano o causar un riesgo mayo en el receptor. Los factores de riesgo incluyen el historial del donador que puede ser medico o social. </a:t>
            </a:r>
          </a:p>
          <a:p>
            <a:endParaRPr lang="es-PR" dirty="0"/>
          </a:p>
          <a:p>
            <a:r>
              <a:rPr lang="es-PR" baseline="0" dirty="0"/>
              <a:t>La condición del órgano puede ser un factor para que el trasplante sea exitoso. Algunos órganos pueden estar dañados ya sea por un accidente o una anomalía congénita. Los órganos donados pueden transmitir enfermedades infecciosas al receptor. Esto puede ser virus como CMV , este tipo de virus no causa ningún problema en la persona saludable pero en un paciente que tome inmunosupresión puede ser fatal luego del trasplante si no se administra tratamiento preventivo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26</a:t>
            </a:fld>
            <a:endParaRPr lang="en-US"/>
          </a:p>
        </p:txBody>
      </p:sp>
    </p:spTree>
    <p:extLst>
      <p:ext uri="{BB962C8B-B14F-4D97-AF65-F5344CB8AC3E}">
        <p14:creationId xmlns:p14="http://schemas.microsoft.com/office/powerpoint/2010/main" val="305771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Una vez</a:t>
            </a:r>
            <a:r>
              <a:rPr lang="es-PR" baseline="0" dirty="0"/>
              <a:t> usted esta en la lista de espera comienza la etapa mas difícil  esperar…. Mantenerse en buenas condiciones de salud es importante esto garantiza que cuando te llamemos ocurra el trasplante. </a:t>
            </a:r>
          </a:p>
          <a:p>
            <a:endParaRPr lang="es-PR" dirty="0"/>
          </a:p>
          <a:p>
            <a:r>
              <a:rPr lang="es-PR" baseline="0" dirty="0"/>
              <a:t>Anualmente nos comunicaremos con usted para renovar unos estudios de evaluación y usted se puede mantener activo en la lista de espera.  Es imperativo que actualice la lista de teléfono tanto suyos como los de sus familiares . Mantenga su teléfono siempre encendido y actualice su grabadora de voz.  Verifique que su teléfono este siempre disponible a recibir llamadas, Es su responsabilidad notificar al centro de trasplante si existe un cambio en su estado clínico o psicosocial( importante notificar si seguro medico primario cambio o y si no tiene cubierta medica)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27</a:t>
            </a:fld>
            <a:endParaRPr lang="en-US"/>
          </a:p>
        </p:txBody>
      </p:sp>
    </p:spTree>
    <p:extLst>
      <p:ext uri="{BB962C8B-B14F-4D97-AF65-F5344CB8AC3E}">
        <p14:creationId xmlns:p14="http://schemas.microsoft.com/office/powerpoint/2010/main" val="2955578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Cuando sea llamado</a:t>
            </a:r>
            <a:r>
              <a:rPr lang="es-PR" baseline="0" dirty="0"/>
              <a:t> para un trasplante probablemente es cuando usted menos lo espera, puede ocurrir a cualquier hora de día o de noche .  Nosotros le vamos a llamar por  nuestro celular, por el numero de teléfono de nuestra casa o desde el hospital. Probablemente usted no reconozca el numero o se proyecte en su celular como numero bloqueado . Es importante que usted siempre conteste su teléfono</a:t>
            </a:r>
          </a:p>
          <a:p>
            <a:r>
              <a:rPr lang="es-PR" baseline="0" dirty="0"/>
              <a:t> ( debe tener su teléfono siempre</a:t>
            </a:r>
            <a:r>
              <a:rPr lang="es-PR" dirty="0"/>
              <a:t> encendido y todo el tiempo con usted</a:t>
            </a:r>
            <a:r>
              <a:rPr lang="es-PR" baseline="0" dirty="0"/>
              <a:t>) . Nosotros tenemos una hora para hacerle la oferta del órgano de no tener respuesta suya entonces se llama a  otro paciente.  Es importante que usted nos comparta números de teléfono de personas que no sean conocidas por usted y que nos ayuden a localizarlo en el momento de la llamada,. En ocasiones podemos llamar a pacientes como “ back up” y esto significa que si la persona que esta en primer turno para la oferta no responde o esta enfermo entonces usted que es el “ back up” seria la próxima persona a hacerle la oferta del órgano.  Una vez se haga el contacto con usted se comienza  a hacerle una serie de preguntas para verificar como esta su estado actual de salud. Es importante que usted sea honesto con nosotros y no ponga en riesgo su trasplante.  Si la entrevista  con el coordinador usted la contesta de manera favorable usted entonces debe hacer las gestiones para llegar al hospital. Nosotros entendemos que  la mayoría de  ustedes provienen de sitios distantes por lo tanto nosotros le damos un tiempo considerable para poder llegar al hospital. . Nosotros le indicaremos hacia donde usted se va a dirigir una vez llegue al hospital , algunos casos van directamente a  sala de emergencia</a:t>
            </a:r>
            <a:r>
              <a:rPr lang="es-PR" dirty="0"/>
              <a:t> </a:t>
            </a:r>
            <a:r>
              <a:rPr lang="es-PR" baseline="0" dirty="0"/>
              <a:t> o a el área de admisiones</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28</a:t>
            </a:fld>
            <a:endParaRPr lang="en-US" dirty="0"/>
          </a:p>
        </p:txBody>
      </p:sp>
    </p:spTree>
    <p:extLst>
      <p:ext uri="{BB962C8B-B14F-4D97-AF65-F5344CB8AC3E}">
        <p14:creationId xmlns:p14="http://schemas.microsoft.com/office/powerpoint/2010/main" val="3137701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Una vez usted llegue a nuestra</a:t>
            </a:r>
            <a:r>
              <a:rPr lang="es-PR" baseline="0" dirty="0"/>
              <a:t> facilidad hay tres obstáculos que debemos  superar para que el trasplante se  realice. El primero es estar seguros que usted esta lo suficientemente estable como para recibir un órgano .  </a:t>
            </a:r>
          </a:p>
          <a:p>
            <a:r>
              <a:rPr lang="es-PR" baseline="0" dirty="0"/>
              <a:t>Tan pronto sea admitido nosotros le haremos una serie de pruebas de laboratorios, rayos X, EKG y el nefrólogo de trasplante completara una evaluación medica. No se efectuará el trasplante si usted esta enfermo o tiene heridas sin cicatrizar debido a la terapia de inmunosupresión que va a necesitar. El obstáculo # 2 es que cuando los órganos aun no se han colectado del donador y cuando el cirujano en ocasiones puede encontrar un hallazgo que el riñón, que no esta en condiciones para un trasplante. En ocasiones puede ser que el donador tenga una condición congénita y esto a su vez dañe los riñones, si el donante es un DCD, el corazón deja de latir al tiempo de la donación y a consecuencia de esto el riñón no estar apto para la donación . El tercer obstáculo es la prueba de compatibilidad. Si las pruebas de compatibilidad es positiva esto es indicativo que este riñón no se puede utilizar  para el recipiente señalado. Si las pruebas cruzadas salen negativas significa que el trasplante se va a poder efectuar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29</a:t>
            </a:fld>
            <a:endParaRPr lang="en-US"/>
          </a:p>
        </p:txBody>
      </p:sp>
    </p:spTree>
    <p:extLst>
      <p:ext uri="{BB962C8B-B14F-4D97-AF65-F5344CB8AC3E}">
        <p14:creationId xmlns:p14="http://schemas.microsoft.com/office/powerpoint/2010/main" val="193986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UNOS es la agencia gubernamental que regula la</a:t>
            </a:r>
            <a:r>
              <a:rPr lang="es-PR" baseline="0" dirty="0"/>
              <a:t> donación de órganos y trasplante. Todos los centros de trasplante deben ser miembros de UNOS para poder efectuar los trasplantes . El </a:t>
            </a:r>
            <a:r>
              <a:rPr lang="es-PR" baseline="0" dirty="0" err="1"/>
              <a:t>Scientific</a:t>
            </a:r>
            <a:r>
              <a:rPr lang="es-PR" baseline="0" dirty="0"/>
              <a:t> </a:t>
            </a:r>
            <a:r>
              <a:rPr lang="es-PR" baseline="0" dirty="0" err="1"/>
              <a:t>Registry</a:t>
            </a:r>
            <a:r>
              <a:rPr lang="es-PR" baseline="0" dirty="0"/>
              <a:t> of </a:t>
            </a:r>
            <a:r>
              <a:rPr lang="es-PR" baseline="0" dirty="0" err="1"/>
              <a:t>Transplant</a:t>
            </a:r>
            <a:r>
              <a:rPr lang="es-PR" baseline="0" dirty="0"/>
              <a:t> </a:t>
            </a:r>
            <a:r>
              <a:rPr lang="es-PR" baseline="0" dirty="0" err="1"/>
              <a:t>Recipients</a:t>
            </a:r>
            <a:r>
              <a:rPr lang="es-PR" baseline="0" dirty="0"/>
              <a:t> ( Registro Científico de los receptores trasplantados)  recupera los datos de los diferentes centro de trasplante de la nación americana  a través de UNOS. </a:t>
            </a:r>
          </a:p>
          <a:p>
            <a:endParaRPr lang="es-PR" dirty="0"/>
          </a:p>
          <a:p>
            <a:r>
              <a:rPr lang="es-PR" baseline="0" dirty="0"/>
              <a:t> Esta data es utilizada para comparar la sobrevivencia del injerto  y la sobrevivencia del paciente. Esta data es reportada en dos ocasiones en el año y se compara con otros centros de la nación americana. UNOS exige que compartamos estos datos con el paciente en el proceso de evaluación y en el momento del trasplante</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a:t>
            </a:fld>
            <a:endParaRPr lang="en-US"/>
          </a:p>
        </p:txBody>
      </p:sp>
    </p:spTree>
    <p:extLst>
      <p:ext uri="{BB962C8B-B14F-4D97-AF65-F5344CB8AC3E}">
        <p14:creationId xmlns:p14="http://schemas.microsoft.com/office/powerpoint/2010/main" val="1858851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El</a:t>
            </a:r>
            <a:r>
              <a:rPr lang="es-PR" baseline="0" dirty="0"/>
              <a:t> riñón típicamente se coloca en el lado derecho de tu abdomen en la parte inferior. Si usted tuvo un trasplante en el pasado, el riñón puede colocarse en el sitio opuesto.  La arteria del donador, vena y uréter son trasplantados con el riñón estos vasos sanguíneos se conectan con los vasos sanguíneos del receptor y el uréter es conectado a la vejiga. No se extraen los riñones nativos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30</a:t>
            </a:fld>
            <a:endParaRPr lang="en-US"/>
          </a:p>
        </p:txBody>
      </p:sp>
    </p:spTree>
    <p:extLst>
      <p:ext uri="{BB962C8B-B14F-4D97-AF65-F5344CB8AC3E}">
        <p14:creationId xmlns:p14="http://schemas.microsoft.com/office/powerpoint/2010/main" val="1072195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El trasplante de páncreas o riñón y</a:t>
            </a:r>
            <a:r>
              <a:rPr lang="es-PR" baseline="0" dirty="0"/>
              <a:t> páncreas solamente  se efectúan creando una incisión en la línea media de nuestro abdomen. El páncreas es un órgano bien frágil y es trasplantado a una parte del intestino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31</a:t>
            </a:fld>
            <a:endParaRPr lang="en-US"/>
          </a:p>
        </p:txBody>
      </p:sp>
    </p:spTree>
    <p:extLst>
      <p:ext uri="{BB962C8B-B14F-4D97-AF65-F5344CB8AC3E}">
        <p14:creationId xmlns:p14="http://schemas.microsoft.com/office/powerpoint/2010/main" val="388147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Una</a:t>
            </a:r>
            <a:r>
              <a:rPr lang="es-PR" baseline="0" dirty="0"/>
              <a:t> vez los obstáculos se clarifican es tiempo de la cirugía. La cirugía puede desarrollarse aproximadamente en 3 hrs bajo anestesia general . Cuando es completada, usted ira a ICU usualmente por un día. Cuando usted despierte va a tener aplicadas unas botas mecánicas para prevenir coágulos de sangre , un catéter en su vejiga y una línea central en su cuello para administrar grandes cantidades de fluidos, Todo esto se coloca una vez usted este bajo los efectos de la anestesia. Algunas personas se les tiene que colocar un drenaje cerca de la incisión pero esto es una costumbre bien rara. Es probable que tenga un artefacto en la herida que ayuda a la cicatrización rápida de la herida.</a:t>
            </a:r>
            <a:r>
              <a:rPr lang="es-PR" dirty="0"/>
              <a:t> Su incisión será suturada por dentro y pegada por fuera</a:t>
            </a:r>
            <a:r>
              <a:rPr lang="es-PR" baseline="0" dirty="0"/>
              <a:t> . Nosotros le administraremos medicamentos para controlar el dolor. Una vez le demos alta del ICU lo transferiremos al piso 4 de trasplante. Se espera que usted este hospitalizado entre 4-5 días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32</a:t>
            </a:fld>
            <a:endParaRPr lang="en-US"/>
          </a:p>
        </p:txBody>
      </p:sp>
    </p:spTree>
    <p:extLst>
      <p:ext uri="{BB962C8B-B14F-4D97-AF65-F5344CB8AC3E}">
        <p14:creationId xmlns:p14="http://schemas.microsoft.com/office/powerpoint/2010/main" val="624861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54325-1FDF-46A8-AA7F-D87E3F4AFD6C}" type="slidenum">
              <a:rPr lang="en-US" smtClean="0"/>
              <a:t>33</a:t>
            </a:fld>
            <a:endParaRPr lang="en-US"/>
          </a:p>
        </p:txBody>
      </p:sp>
    </p:spTree>
    <p:extLst>
      <p:ext uri="{BB962C8B-B14F-4D97-AF65-F5344CB8AC3E}">
        <p14:creationId xmlns:p14="http://schemas.microsoft.com/office/powerpoint/2010/main" val="1083414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Cuarto</a:t>
            </a:r>
            <a:r>
              <a:rPr lang="es-PR" baseline="0" dirty="0"/>
              <a:t> del cuarto piso estará en esta habitación de 4-5 días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34</a:t>
            </a:fld>
            <a:endParaRPr lang="en-US"/>
          </a:p>
        </p:txBody>
      </p:sp>
    </p:spTree>
    <p:extLst>
      <p:ext uri="{BB962C8B-B14F-4D97-AF65-F5344CB8AC3E}">
        <p14:creationId xmlns:p14="http://schemas.microsoft.com/office/powerpoint/2010/main" val="3194145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Cuando el cirujano</a:t>
            </a:r>
            <a:r>
              <a:rPr lang="es-PR" baseline="0" dirty="0"/>
              <a:t> cose el uréter ( el tubo que va del riñón a la vejiga) , el inserta un </a:t>
            </a:r>
            <a:r>
              <a:rPr lang="es-PR" baseline="0" dirty="0" err="1"/>
              <a:t>stent</a:t>
            </a:r>
            <a:r>
              <a:rPr lang="es-PR" baseline="0" dirty="0"/>
              <a:t> para mantener este uréter abierto. El </a:t>
            </a:r>
            <a:r>
              <a:rPr lang="es-PR" baseline="0" dirty="0" err="1"/>
              <a:t>stent</a:t>
            </a:r>
            <a:r>
              <a:rPr lang="es-PR" baseline="0" dirty="0"/>
              <a:t> tiene un tamaño parecido al removedor del café, el </a:t>
            </a:r>
            <a:r>
              <a:rPr lang="es-PR" baseline="0" dirty="0" err="1"/>
              <a:t>stent</a:t>
            </a:r>
            <a:r>
              <a:rPr lang="es-PR" baseline="0" dirty="0"/>
              <a:t> ayuda a que el paciente tenga un buen flujo de orina y ayuda a que la incisión cicatrice mas rápido y baje la hinchazón de manera mas rápida. Usted debe ver al urólogo entre 4-6 semanas luego del trasplante para que este </a:t>
            </a:r>
            <a:r>
              <a:rPr lang="es-PR" baseline="0" dirty="0" err="1"/>
              <a:t>stent</a:t>
            </a:r>
            <a:r>
              <a:rPr lang="es-PR" baseline="0" dirty="0"/>
              <a:t> sea removido. Este procedimiento es bien rápido y se puede efectuar en la oficina del medico. El </a:t>
            </a:r>
            <a:r>
              <a:rPr lang="es-PR" dirty="0"/>
              <a:t>urólogo le remueve el </a:t>
            </a:r>
            <a:r>
              <a:rPr lang="es-PR" dirty="0" err="1"/>
              <a:t>stent</a:t>
            </a:r>
            <a:r>
              <a:rPr lang="es-PR" dirty="0"/>
              <a:t> a través de la uretra .</a:t>
            </a:r>
            <a:r>
              <a:rPr lang="es-PR" baseline="0" dirty="0"/>
              <a:t>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35</a:t>
            </a:fld>
            <a:endParaRPr lang="en-US"/>
          </a:p>
        </p:txBody>
      </p:sp>
    </p:spTree>
    <p:extLst>
      <p:ext uri="{BB962C8B-B14F-4D97-AF65-F5344CB8AC3E}">
        <p14:creationId xmlns:p14="http://schemas.microsoft.com/office/powerpoint/2010/main" val="1508963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Antes de darlo en alta, nosotros le vamos</a:t>
            </a:r>
            <a:r>
              <a:rPr lang="es-PR" baseline="0" dirty="0"/>
              <a:t> a dar clases y enseñarle a  cuidar su trasplante. La nutricionista va a educarlo sobre todos los aspectos nutricionales (todo va a cambiar con excepción de la dieta diabética), nosotros esperamos que usted aprenda a tomar  mucha agua. Nosotros vamos a hacer la coordinación para suplirme las medicinas el primer mes y enseñarle como tomarlas, incluso lo vamos a orientar a  a como cuidarse para su trasplante. Esto va a incluir una seria de actividades como el cuidado en la herida etc. Usted debe ver a el nefrólogo tres días después del alta en las clínicas post-trasplante de Dallas </a:t>
            </a:r>
            <a:r>
              <a:rPr lang="es-PR" baseline="0" dirty="0" err="1"/>
              <a:t>Transplant</a:t>
            </a:r>
            <a:r>
              <a:rPr lang="es-PR" baseline="0" dirty="0"/>
              <a:t> Institute (DNA). </a:t>
            </a:r>
          </a:p>
          <a:p>
            <a:r>
              <a:rPr lang="es-PR" baseline="0" dirty="0"/>
              <a:t>Las primeras semanas va a tener citas de seguimiento seguidas y luego van a ser mas prolongadas.  Usted debe asistir a dichas citas acompañado y no debe conducir vehículo  hasta que el doctor lo autorice esto es porque aun usted  va a estar bajo los efectos de las medicinas para el dolor.  Usted debe permanecer en el área de Dallas por lo  menos 6 semanas . Nosotros tenemos contrato con un hotel que se llama </a:t>
            </a:r>
            <a:r>
              <a:rPr lang="es-PR" baseline="0" dirty="0" err="1"/>
              <a:t>Candlewood</a:t>
            </a:r>
            <a:r>
              <a:rPr lang="es-PR" baseline="0" dirty="0"/>
              <a:t> Suites a un costo de $39 por noche. Existe un servicio de transportación en el hotel que lo llevara del hotel a las oficinas de DTI o al Hospital. Si usted necesita ser readmitido al hospital nosotros esperamos que visite  nuestra facilidad de inmediato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36</a:t>
            </a:fld>
            <a:endParaRPr lang="en-US"/>
          </a:p>
        </p:txBody>
      </p:sp>
    </p:spTree>
    <p:extLst>
      <p:ext uri="{BB962C8B-B14F-4D97-AF65-F5344CB8AC3E}">
        <p14:creationId xmlns:p14="http://schemas.microsoft.com/office/powerpoint/2010/main" val="1276255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Usted va </a:t>
            </a:r>
            <a:r>
              <a:rPr lang="es-PR" baseline="0" dirty="0"/>
              <a:t> a necesitar tomar medicamentos inmunosupresores por el tiempo que tenga su trasplante. Estas medicinas tienen sus efectos adversos. Por lo general hay 3 medicinas post-trasplante que tiene que tomar luego del trasplante </a:t>
            </a:r>
            <a:r>
              <a:rPr lang="es-PR" baseline="0" dirty="0" err="1"/>
              <a:t>Prograf</a:t>
            </a:r>
            <a:r>
              <a:rPr lang="es-PR" baseline="0" dirty="0"/>
              <a:t>, </a:t>
            </a:r>
            <a:r>
              <a:rPr lang="es-PR" baseline="0" dirty="0" err="1"/>
              <a:t>Myfortic</a:t>
            </a:r>
            <a:r>
              <a:rPr lang="es-PR" baseline="0" dirty="0"/>
              <a:t>  y Prednisona . Algunos de los efectos adversos puede ser cáncer, desarrollar diabetes , aumento en la necesidad de insulina, conteo bajo de células blancas, cambios en el estado de animo y aumento de peso.  Los médicos van a estar ajustando la dosis de la medicina para minimizar los efectos adversos. Los  médicos le van a recetar medicinas para prevenir ciertos virus y bacteria que le pueden causar alguna enfermedad.</a:t>
            </a:r>
          </a:p>
          <a:p>
            <a:r>
              <a:rPr lang="es-PR" baseline="0" dirty="0"/>
              <a:t>Uno de los riesgos del trasplante es que usted se enferme con algún virus o bacteria que la gente que  no est</a:t>
            </a:r>
            <a:r>
              <a:rPr lang="es-PR" dirty="0"/>
              <a:t>a inmunosuprimida no le causa problemas mayores sin </a:t>
            </a:r>
            <a:r>
              <a:rPr lang="es-PR" baseline="0" dirty="0"/>
              <a:t>embargo un paciente inmunosuprimido los resultados pueden ser nefastos . Algunos de estos medicamentos se pueden tomar por un corto periodo y algunos se tomar por un tiempo prolongado. Usualmente los pacientes son dados de alta por lo menos con 10 medicinas pero esto se va a ir ajustando según va pasando el tiempo</a:t>
            </a:r>
            <a:r>
              <a:rPr lang="en-US" baseline="0" dirty="0"/>
              <a:t>. </a:t>
            </a:r>
            <a:endParaRPr lang="en-US" dirty="0"/>
          </a:p>
        </p:txBody>
      </p:sp>
      <p:sp>
        <p:nvSpPr>
          <p:cNvPr id="4" name="Slide Number Placeholder 3"/>
          <p:cNvSpPr>
            <a:spLocks noGrp="1"/>
          </p:cNvSpPr>
          <p:nvPr>
            <p:ph type="sldNum" sz="quarter" idx="10"/>
          </p:nvPr>
        </p:nvSpPr>
        <p:spPr/>
        <p:txBody>
          <a:bodyPr/>
          <a:lstStyle/>
          <a:p>
            <a:fld id="{3C054325-1FDF-46A8-AA7F-D87E3F4AFD6C}" type="slidenum">
              <a:rPr lang="en-US" smtClean="0"/>
              <a:t>37</a:t>
            </a:fld>
            <a:endParaRPr lang="en-US"/>
          </a:p>
        </p:txBody>
      </p:sp>
    </p:spTree>
    <p:extLst>
      <p:ext uri="{BB962C8B-B14F-4D97-AF65-F5344CB8AC3E}">
        <p14:creationId xmlns:p14="http://schemas.microsoft.com/office/powerpoint/2010/main" val="1687643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EEDC10C-B353-83D9-1524-C96FCAEBE210}"/>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4D221CE1-8094-4887-CE21-44A778C685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5476" name="Slide Number Placeholder 3">
            <a:extLst>
              <a:ext uri="{FF2B5EF4-FFF2-40B4-BE49-F238E27FC236}">
                <a16:creationId xmlns:a16="http://schemas.microsoft.com/office/drawing/2014/main" id="{23CC732D-DAB1-E1E7-A3AD-84DA0793B7B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585A4C-2EAA-49EA-A601-500E0F40F073}" type="slidenum">
              <a:rPr lang="en-US" altLang="en-US" smtClean="0">
                <a:latin typeface="Century Gothic" panose="020B0502020202020204" pitchFamily="34" charset="0"/>
                <a:ea typeface="Osaka" pitchFamily="1" charset="-128"/>
              </a:rPr>
              <a:pPr/>
              <a:t>39</a:t>
            </a:fld>
            <a:endParaRPr lang="en-US" altLang="en-US">
              <a:latin typeface="Century Gothic" panose="020B0502020202020204" pitchFamily="34" charset="0"/>
              <a:ea typeface="Osaka"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¿Quién puede donar?</a:t>
            </a:r>
          </a:p>
          <a:p>
            <a:endParaRPr lang="es-ES" dirty="0"/>
          </a:p>
          <a:p>
            <a:r>
              <a:rPr lang="es-ES" dirty="0"/>
              <a:t>Cualquier adulto sano puede donar.</a:t>
            </a:r>
          </a:p>
          <a:p>
            <a:r>
              <a:rPr lang="es-ES" dirty="0"/>
              <a:t>La raza y el género no importan para la donación en vida.</a:t>
            </a:r>
            <a:endParaRPr lang="en-US" dirty="0"/>
          </a:p>
        </p:txBody>
      </p:sp>
      <p:sp>
        <p:nvSpPr>
          <p:cNvPr id="4" name="Slide Number Placeholder 3"/>
          <p:cNvSpPr>
            <a:spLocks noGrp="1"/>
          </p:cNvSpPr>
          <p:nvPr>
            <p:ph type="sldNum" sz="quarter" idx="5"/>
          </p:nvPr>
        </p:nvSpPr>
        <p:spPr/>
        <p:txBody>
          <a:bodyPr/>
          <a:lstStyle/>
          <a:p>
            <a:fld id="{3C054325-1FDF-46A8-AA7F-D87E3F4AFD6C}" type="slidenum">
              <a:rPr lang="en-US" smtClean="0"/>
              <a:t>40</a:t>
            </a:fld>
            <a:endParaRPr lang="en-US"/>
          </a:p>
        </p:txBody>
      </p:sp>
    </p:spTree>
    <p:extLst>
      <p:ext uri="{BB962C8B-B14F-4D97-AF65-F5344CB8AC3E}">
        <p14:creationId xmlns:p14="http://schemas.microsoft.com/office/powerpoint/2010/main" val="173241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Los riñones</a:t>
            </a:r>
            <a:r>
              <a:rPr lang="es-PR" baseline="0" dirty="0"/>
              <a:t> tienen forma de habichuela  y pesan entre 1/3-1/2 libra . Están localizados en la cavidad retroperitoneal , ellos son los responsables  de la reabsorción de agua y mantener el balance de fluidos, en adición ellos filtran y reabsorben las azucares, proteínas y cloro que son esenciales para nuestro cuerpo. </a:t>
            </a:r>
          </a:p>
          <a:p>
            <a:endParaRPr lang="es-PR" dirty="0"/>
          </a:p>
          <a:p>
            <a:r>
              <a:rPr lang="es-PR" baseline="0" dirty="0"/>
              <a:t>Los riñones también filtran y remueven a través de la orina cosas que no son útiles para nuestro cuerpo como la creatinina, urea nitrogenada y ácido úrico. Los riñones forman y remueven la amonia para ayudar a mantener un estado acido-base. </a:t>
            </a:r>
          </a:p>
          <a:p>
            <a:endParaRPr lang="es-PR" dirty="0"/>
          </a:p>
          <a:p>
            <a:r>
              <a:rPr lang="es-PR" baseline="0" dirty="0"/>
              <a:t> Los riñones producen una hormona llamada eritropoyetina dicha hormona se encarga de estimular la producción de células rojas, es por esto que muchos pacientes que están en diálisis padecen de anemia y tienen que tomar medicamentos como </a:t>
            </a:r>
            <a:r>
              <a:rPr lang="es-PR" baseline="0" dirty="0" err="1"/>
              <a:t>Procrit</a:t>
            </a:r>
            <a:r>
              <a:rPr lang="es-PR" baseline="0" dirty="0"/>
              <a:t> o</a:t>
            </a:r>
            <a:r>
              <a:rPr lang="es-PR" dirty="0"/>
              <a:t> </a:t>
            </a:r>
            <a:r>
              <a:rPr lang="es-PR" baseline="0" dirty="0" err="1"/>
              <a:t>Epogen</a:t>
            </a:r>
            <a:r>
              <a:rPr lang="es-PR" baseline="0" dirty="0"/>
              <a:t> que ayudan a la estimulación de células rojas. </a:t>
            </a:r>
          </a:p>
          <a:p>
            <a:endParaRPr lang="es-PR" dirty="0"/>
          </a:p>
          <a:p>
            <a:r>
              <a:rPr lang="es-PR" baseline="0" dirty="0"/>
              <a:t>Y finalmente los riñones ayudan a la regulación de la presión sanguínea por consiguiente muchas personas que padecen de Hipertensión llegan a tener daño al riñón  y su manejo en diálisis puede ser complicado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4</a:t>
            </a:fld>
            <a:endParaRPr lang="en-US"/>
          </a:p>
        </p:txBody>
      </p:sp>
    </p:spTree>
    <p:extLst>
      <p:ext uri="{BB962C8B-B14F-4D97-AF65-F5344CB8AC3E}">
        <p14:creationId xmlns:p14="http://schemas.microsoft.com/office/powerpoint/2010/main" val="1511744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230E28A-E156-94B3-A491-CC0FBB4CA2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entury Gothic" panose="020B0502020202020204" pitchFamily="34" charset="0"/>
              </a:defRPr>
            </a:lvl1pPr>
            <a:lvl2pPr marL="742950" indent="-285750">
              <a:spcBef>
                <a:spcPct val="30000"/>
              </a:spcBef>
              <a:defRPr sz="1200">
                <a:solidFill>
                  <a:schemeClr val="tx1"/>
                </a:solidFill>
                <a:latin typeface="Century Gothic" panose="020B0502020202020204" pitchFamily="34" charset="0"/>
              </a:defRPr>
            </a:lvl2pPr>
            <a:lvl3pPr marL="1143000" indent="-228600">
              <a:spcBef>
                <a:spcPct val="30000"/>
              </a:spcBef>
              <a:defRPr sz="1200">
                <a:solidFill>
                  <a:schemeClr val="tx1"/>
                </a:solidFill>
                <a:latin typeface="Century Gothic" panose="020B0502020202020204" pitchFamily="34" charset="0"/>
              </a:defRPr>
            </a:lvl3pPr>
            <a:lvl4pPr marL="1600200" indent="-228600">
              <a:spcBef>
                <a:spcPct val="30000"/>
              </a:spcBef>
              <a:defRPr sz="1200">
                <a:solidFill>
                  <a:schemeClr val="tx1"/>
                </a:solidFill>
                <a:latin typeface="Century Gothic" panose="020B0502020202020204" pitchFamily="34" charset="0"/>
              </a:defRPr>
            </a:lvl4pPr>
            <a:lvl5pPr marL="2057400" indent="-228600">
              <a:spcBef>
                <a:spcPct val="30000"/>
              </a:spcBef>
              <a:defRPr sz="1200">
                <a:solidFill>
                  <a:schemeClr val="tx1"/>
                </a:solidFill>
                <a:latin typeface="Century Gothic" panose="020B0502020202020204" pitchFamily="34" charset="0"/>
              </a:defRPr>
            </a:lvl5pPr>
            <a:lvl6pPr marL="25146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718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290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8862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5D2202AF-DDAC-43DD-B849-02335825E7C2}" type="slidenum">
              <a:rPr lang="en-US" altLang="en-US" smtClean="0">
                <a:solidFill>
                  <a:srgbClr val="000000"/>
                </a:solidFill>
              </a:rPr>
              <a:pPr>
                <a:spcBef>
                  <a:spcPct val="0"/>
                </a:spcBef>
              </a:pPr>
              <a:t>41</a:t>
            </a:fld>
            <a:endParaRPr lang="en-US" altLang="en-US">
              <a:solidFill>
                <a:srgbClr val="000000"/>
              </a:solidFill>
            </a:endParaRPr>
          </a:p>
        </p:txBody>
      </p:sp>
      <p:sp>
        <p:nvSpPr>
          <p:cNvPr id="109571" name="Rectangle 2">
            <a:extLst>
              <a:ext uri="{FF2B5EF4-FFF2-40B4-BE49-F238E27FC236}">
                <a16:creationId xmlns:a16="http://schemas.microsoft.com/office/drawing/2014/main" id="{DF8FD30E-C81E-F3BD-6027-2AD6B3F4E765}"/>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FA03D8F4-4325-B501-CBFF-F0BD7428B2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a:p>
            <a:pPr eaLnBrk="1" hangingPunct="1"/>
            <a:r>
              <a:rPr lang="es-ES" altLang="en-US" dirty="0"/>
              <a:t>Hay varias razones por las que la donación en vida es una excelente opción.</a:t>
            </a:r>
          </a:p>
          <a:p>
            <a:pPr eaLnBrk="1" hangingPunct="1"/>
            <a:endParaRPr lang="es-ES" altLang="en-US" dirty="0"/>
          </a:p>
          <a:p>
            <a:pPr eaLnBrk="1" hangingPunct="1"/>
            <a:r>
              <a:rPr lang="es-ES" altLang="en-US" dirty="0"/>
              <a:t>En primer lugar, al ingresar a la lista de espera para donantes fallecidos, debe esperar su turno. El tiempo de espera típico es de 3 a 6 años. Con un donante vivo, se puede evitar la fila y el trasplante es más rápido. La evaluación promedio del donante demora de 6 a 8 semanas, y la cirugía se programa tan pronto como 2 semanas después de la aprobación de nuestro comité de selección.</a:t>
            </a:r>
          </a:p>
          <a:p>
            <a:pPr eaLnBrk="1" hangingPunct="1"/>
            <a:endParaRPr lang="es-ES" altLang="en-US" dirty="0"/>
          </a:p>
          <a:p>
            <a:pPr eaLnBrk="1" hangingPunct="1"/>
            <a:r>
              <a:rPr lang="es-ES" altLang="en-US" dirty="0"/>
              <a:t>***Sí, los pacientes pueden recibir un trasplante incluso antes de comenzar la diálisis.</a:t>
            </a:r>
          </a:p>
          <a:p>
            <a:pPr eaLnBrk="1" hangingPunct="1"/>
            <a:r>
              <a:rPr lang="es-ES" altLang="en-US" dirty="0"/>
              <a:t>En segundo lugar, los riñones de donante vivo comienzan a funcionar de inmediato, por lo que la recuperación es más rápida, lo que se traduce en una estancia hospitalaria más corta y una recuperación más rápida.</a:t>
            </a:r>
          </a:p>
          <a:p>
            <a:pPr eaLnBrk="1" hangingPunct="1"/>
            <a:endParaRPr lang="es-ES" altLang="en-US" dirty="0"/>
          </a:p>
          <a:p>
            <a:pPr eaLnBrk="1" hangingPunct="1"/>
            <a:r>
              <a:rPr lang="es-ES" altLang="en-US" dirty="0"/>
              <a:t>En tercer lugar, los trasplantes de donante vivo duran más que los de donante fallecido (8-12 años frente a 12-20 años).</a:t>
            </a:r>
          </a:p>
          <a:p>
            <a:pPr eaLnBrk="1" hangingPunct="1"/>
            <a:endParaRPr lang="es-ES" altLang="en-US" dirty="0"/>
          </a:p>
          <a:p>
            <a:pPr eaLnBrk="1" hangingPunct="1"/>
            <a:r>
              <a:rPr lang="es-ES" altLang="en-US" dirty="0"/>
              <a:t>Otra de las ventajas de un trasplante de donante vivo es que la cirugía es un evento planificado.</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7BD486F3-73AD-56D0-87C8-B2517D06B3AF}"/>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CC5D80CB-1550-D0CC-041B-15E4AAAEA025}"/>
              </a:ext>
            </a:extLst>
          </p:cNvPr>
          <p:cNvSpPr>
            <a:spLocks noGrp="1" noChangeArrowheads="1"/>
          </p:cNvSpPr>
          <p:nvPr>
            <p:ph type="body" idx="1"/>
          </p:nvPr>
        </p:nvSpPr>
        <p:spPr>
          <a:xfrm>
            <a:off x="685800" y="4400550"/>
            <a:ext cx="5619750" cy="3600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n-US" dirty="0"/>
              <a:t>Los donantes pueden llevar una vida sana tras la donación. Solo necesitamos un riñón para llevar una vida normal. El riñón restante crece para compensar.</a:t>
            </a:r>
          </a:p>
          <a:p>
            <a:endParaRPr lang="es-ES" altLang="en-US" dirty="0"/>
          </a:p>
          <a:p>
            <a:r>
              <a:rPr lang="es-ES" altLang="en-US" dirty="0"/>
              <a:t>El riesgo de enfermedad renal no aumenta tras la donación y se ha demostrado que la esperanza de vida es la misma que la de las personas que no han donado.</a:t>
            </a:r>
          </a:p>
          <a:p>
            <a:endParaRPr lang="es-ES" altLang="en-US" dirty="0"/>
          </a:p>
          <a:p>
            <a:r>
              <a:rPr lang="es-ES" altLang="en-US" dirty="0"/>
              <a:t>Las mujeres pueden dar a luz sin problemas después de la donación. Recomendamos esperar al menos un año después de la donación antes de quedar embarazadas para permitir que sus cuerpos se recuperen por completo.</a:t>
            </a:r>
            <a:endParaRPr lang="en-US" altLang="en-US" dirty="0"/>
          </a:p>
        </p:txBody>
      </p:sp>
      <p:sp>
        <p:nvSpPr>
          <p:cNvPr id="111620" name="Slide Number Placeholder 3">
            <a:extLst>
              <a:ext uri="{FF2B5EF4-FFF2-40B4-BE49-F238E27FC236}">
                <a16:creationId xmlns:a16="http://schemas.microsoft.com/office/drawing/2014/main" id="{28E834D9-836E-F31B-4B2F-E16F4E8042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36233C-3650-40AA-9497-29D92B1C3D6C}" type="slidenum">
              <a:rPr lang="en-US" altLang="en-US" smtClean="0">
                <a:latin typeface="Century Gothic" panose="020B0502020202020204" pitchFamily="34" charset="0"/>
                <a:ea typeface="Osaka" pitchFamily="1" charset="-128"/>
              </a:rPr>
              <a:pPr/>
              <a:t>42</a:t>
            </a:fld>
            <a:endParaRPr lang="en-US" altLang="en-US">
              <a:latin typeface="Century Gothic" panose="020B0502020202020204" pitchFamily="34" charset="0"/>
              <a:ea typeface="Osaka"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1179085-82ED-2A47-C016-F0EA94D9328B}"/>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F6243D23-4891-6087-6360-0DCEAA0ED2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n-US" dirty="0"/>
              <a:t>La donación en vida es la vía más rápida para un trasplante.</a:t>
            </a:r>
          </a:p>
          <a:p>
            <a:endParaRPr lang="es-ES" altLang="en-US" dirty="0"/>
          </a:p>
          <a:p>
            <a:r>
              <a:rPr lang="es-ES" altLang="en-US" dirty="0"/>
              <a:t>La evaluación del donante es un proceso muy exhaustivo. Si en algún momento consideramos que no es seguro para él donar, suspendemos la evaluación. No permitiremos que el donante se ponga en riesgo para ayudar a otra persona.</a:t>
            </a:r>
          </a:p>
          <a:p>
            <a:endParaRPr lang="es-ES" altLang="en-US" dirty="0"/>
          </a:p>
          <a:p>
            <a:r>
              <a:rPr lang="es-ES" altLang="en-US" dirty="0"/>
              <a:t>Los donantes vivos pueden ayudar más que su receptor previsto a través del programa de intercambio de donantes.</a:t>
            </a:r>
            <a:endParaRPr lang="en-US" altLang="en-US" dirty="0"/>
          </a:p>
          <a:p>
            <a:endParaRPr lang="en-US" altLang="en-US" dirty="0"/>
          </a:p>
        </p:txBody>
      </p:sp>
      <p:sp>
        <p:nvSpPr>
          <p:cNvPr id="113668" name="Slide Number Placeholder 3">
            <a:extLst>
              <a:ext uri="{FF2B5EF4-FFF2-40B4-BE49-F238E27FC236}">
                <a16:creationId xmlns:a16="http://schemas.microsoft.com/office/drawing/2014/main" id="{FE639F14-29F3-954E-D1EC-C474885BA5E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EC3E11-8152-4C2E-BCD7-2A640D8DD82A}" type="slidenum">
              <a:rPr lang="en-US" altLang="en-US" smtClean="0">
                <a:latin typeface="Century Gothic" panose="020B0502020202020204" pitchFamily="34" charset="0"/>
                <a:ea typeface="Osaka" pitchFamily="1" charset="-128"/>
              </a:rPr>
              <a:pPr/>
              <a:t>43</a:t>
            </a:fld>
            <a:endParaRPr lang="en-US" altLang="en-US">
              <a:latin typeface="Century Gothic" panose="020B0502020202020204" pitchFamily="34" charset="0"/>
              <a:ea typeface="Osaka"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Nosotros le exhortamos</a:t>
            </a:r>
            <a:r>
              <a:rPr lang="es-PR" baseline="0" dirty="0"/>
              <a:t> a todos los pacientes a registrarse en </a:t>
            </a:r>
            <a:r>
              <a:rPr lang="es-PR" baseline="0" dirty="0" err="1"/>
              <a:t>My</a:t>
            </a:r>
            <a:r>
              <a:rPr lang="es-PR" baseline="0" dirty="0"/>
              <a:t> chart. Esto le va a proveer información de su record medico y es otro método en el cual se puede comunicar con el equipo de cuidado de salud</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44</a:t>
            </a:fld>
            <a:endParaRPr lang="en-US"/>
          </a:p>
        </p:txBody>
      </p:sp>
    </p:spTree>
    <p:extLst>
      <p:ext uri="{BB962C8B-B14F-4D97-AF65-F5344CB8AC3E}">
        <p14:creationId xmlns:p14="http://schemas.microsoft.com/office/powerpoint/2010/main" val="1159355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Cualquier</a:t>
            </a:r>
            <a:r>
              <a:rPr lang="en-US" dirty="0"/>
              <a:t> </a:t>
            </a:r>
            <a:r>
              <a:rPr lang="en-US" dirty="0" err="1"/>
              <a:t>pregunta</a:t>
            </a:r>
            <a:r>
              <a:rPr lang="en-US" dirty="0"/>
              <a:t>, </a:t>
            </a:r>
            <a:r>
              <a:rPr lang="en-US" dirty="0" err="1"/>
              <a:t>puede</a:t>
            </a:r>
            <a:r>
              <a:rPr lang="en-US" dirty="0"/>
              <a:t> </a:t>
            </a:r>
            <a:r>
              <a:rPr lang="en-US" dirty="0" err="1"/>
              <a:t>sentirse</a:t>
            </a:r>
            <a:r>
              <a:rPr lang="en-US" baseline="0" dirty="0"/>
              <a:t> en la </a:t>
            </a:r>
            <a:r>
              <a:rPr lang="en-US" baseline="0" dirty="0" err="1"/>
              <a:t>libertad</a:t>
            </a:r>
            <a:r>
              <a:rPr lang="en-US" baseline="0" dirty="0"/>
              <a:t> de </a:t>
            </a:r>
            <a:r>
              <a:rPr lang="en-US" baseline="0" dirty="0" err="1"/>
              <a:t>llamarnos</a:t>
            </a:r>
            <a:r>
              <a:rPr lang="en-US" baseline="0" dirty="0"/>
              <a:t> lo antes </a:t>
            </a:r>
            <a:r>
              <a:rPr lang="en-US" baseline="0" dirty="0" err="1"/>
              <a:t>posible</a:t>
            </a:r>
            <a:r>
              <a:rPr lang="en-US" baseline="0" dirty="0"/>
              <a:t>. </a:t>
            </a:r>
            <a:endParaRPr lang="en-US" dirty="0"/>
          </a:p>
        </p:txBody>
      </p:sp>
      <p:sp>
        <p:nvSpPr>
          <p:cNvPr id="4" name="Slide Number Placeholder 3"/>
          <p:cNvSpPr>
            <a:spLocks noGrp="1"/>
          </p:cNvSpPr>
          <p:nvPr>
            <p:ph type="sldNum" sz="quarter" idx="10"/>
          </p:nvPr>
        </p:nvSpPr>
        <p:spPr/>
        <p:txBody>
          <a:bodyPr/>
          <a:lstStyle/>
          <a:p>
            <a:fld id="{3C054325-1FDF-46A8-AA7F-D87E3F4AFD6C}" type="slidenum">
              <a:rPr lang="en-US" smtClean="0"/>
              <a:t>46</a:t>
            </a:fld>
            <a:endParaRPr lang="en-US"/>
          </a:p>
        </p:txBody>
      </p:sp>
    </p:spTree>
    <p:extLst>
      <p:ext uri="{BB962C8B-B14F-4D97-AF65-F5344CB8AC3E}">
        <p14:creationId xmlns:p14="http://schemas.microsoft.com/office/powerpoint/2010/main" val="367689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El hospital</a:t>
            </a:r>
            <a:r>
              <a:rPr lang="es-PR" baseline="0" dirty="0"/>
              <a:t> efectúa trasplante combinado</a:t>
            </a:r>
            <a:r>
              <a:rPr lang="es-PR" dirty="0"/>
              <a:t> </a:t>
            </a:r>
            <a:r>
              <a:rPr lang="es-PR" baseline="0" dirty="0"/>
              <a:t> de Riñón y </a:t>
            </a:r>
            <a:r>
              <a:rPr lang="es-PR" dirty="0"/>
              <a:t>Páncreas</a:t>
            </a:r>
            <a:r>
              <a:rPr lang="es-PR" baseline="0" dirty="0"/>
              <a:t> y  trasplante de páncreas solamente. El páncreas mide alrededor de 6 pulgadas y se conecta al intestino delgado, es bien frágil y no en todas las ocasiones se pueden usar para trasplante. El páncreas tiene dos funciones: La primera es la producción de insulina y la segunda es la producción de enzimas digestivas como lipasa y amilasa.</a:t>
            </a:r>
          </a:p>
          <a:p>
            <a:endParaRPr lang="es-PR" dirty="0"/>
          </a:p>
          <a:p>
            <a:r>
              <a:rPr lang="es-PR" baseline="0" dirty="0"/>
              <a:t> Existen dos tipos de diabetes. Diabetes tipo I y Diabetes tipo II. En diabetes I tu cuerpo no produce insulina y en DM tipo II el páncreas crea resistencia a la insulina, Esta es la diferencia para cualificar para trasplante de Riñón y Páncreas y Páncreas solamente.  Un trasplante de Páncreas exitoso elimina la necesidad de inyectarse insulina y detiene el progreso de las complicaciones causadas por la diabetes. Sin embargo el trasplante no puede prevenir las complicaciones que pueden ocurrir luego del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5</a:t>
            </a:fld>
            <a:endParaRPr lang="en-US"/>
          </a:p>
        </p:txBody>
      </p:sp>
    </p:spTree>
    <p:extLst>
      <p:ext uri="{BB962C8B-B14F-4D97-AF65-F5344CB8AC3E}">
        <p14:creationId xmlns:p14="http://schemas.microsoft.com/office/powerpoint/2010/main" val="138065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Es important</a:t>
            </a:r>
            <a:r>
              <a:rPr lang="es-PR" baseline="0" dirty="0"/>
              <a:t>e que usted entienda que el trasplante de riñón y páncreas no es una cura de la enfermedad renal y la diabetes. Los trasplantes de riñón y páncreas no son procedimientos que salvan la vida sino que  mejoran la calidad de vida del paciente. El enfoque del trasplante es dar mejor calidad de vida y que usted pueda retornar</a:t>
            </a:r>
            <a:r>
              <a:rPr lang="es-PR" dirty="0"/>
              <a:t> </a:t>
            </a:r>
            <a:r>
              <a:rPr lang="es-PR" baseline="0" dirty="0"/>
              <a:t> a las actividades que usted antes efectuaba como viajar o trabajar. </a:t>
            </a:r>
          </a:p>
          <a:p>
            <a:endParaRPr lang="es-PR" dirty="0"/>
          </a:p>
          <a:p>
            <a:r>
              <a:rPr lang="es-PR" baseline="0" dirty="0"/>
              <a:t>Usted será un paciente  trasplantado que estará expuesto a ciertos riesgos. Existen otras opciones de tratamiento que no  necesariamente es el trasplante. Si usted tiene enfermedad renal diálisis es una opción y para la insulina el remplazo de insulina es una opción para la diabetes. En cualquier momento de este proceso usted decide si la modalidad de trasplante es una opción para usted, usted  puede notificar su decisión en cualquier momento a los profesionales de salud que lo están atendiendo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6</a:t>
            </a:fld>
            <a:endParaRPr lang="en-US"/>
          </a:p>
        </p:txBody>
      </p:sp>
    </p:spTree>
    <p:extLst>
      <p:ext uri="{BB962C8B-B14F-4D97-AF65-F5344CB8AC3E}">
        <p14:creationId xmlns:p14="http://schemas.microsoft.com/office/powerpoint/2010/main" val="355415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Si usted se efectúa un trasplante que no esta</a:t>
            </a:r>
            <a:r>
              <a:rPr lang="es-PR" baseline="0" dirty="0"/>
              <a:t> aprobada por el Medicare usted se corre el riesgo que la parte B de Medicare no le pague la terapia de inmunosupresión. El Hospital Metodista es una facilidad que esta aprobada por Medicare.  Después del trasplante algunos seguros médicos pueden indicar que usted tiene una condición pre- existente y rehusar pagar por los cuidados médicos de su trasplante.  Después de la cirugía el seguro medico puede aumentar la cubierta medica . En el futuro las compañías de seguro pueden incluso no querer aceptarlo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7</a:t>
            </a:fld>
            <a:endParaRPr lang="en-US"/>
          </a:p>
        </p:txBody>
      </p:sp>
    </p:spTree>
    <p:extLst>
      <p:ext uri="{BB962C8B-B14F-4D97-AF65-F5344CB8AC3E}">
        <p14:creationId xmlns:p14="http://schemas.microsoft.com/office/powerpoint/2010/main" val="239899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a:p>
            <a:r>
              <a:rPr lang="es-PR" dirty="0"/>
              <a:t>A</a:t>
            </a:r>
            <a:r>
              <a:rPr lang="es-PR" baseline="0" dirty="0"/>
              <a:t> continuación le describo todos los riesgos para todas las cirugías y en  el trasplante de riñón no existe  diferencia. En especifico en el trasplante de Riñón y Riñón y Páncreas incluye sangrado, en muchas ocasiones pueden necesitar transfusiones de sangre . Aunque es muy raro los productos sanguíneos pueden tener virus o bacteria que esto puede causar infección como HIV o Hepatitis.</a:t>
            </a:r>
          </a:p>
          <a:p>
            <a:endParaRPr lang="es-PR" dirty="0"/>
          </a:p>
          <a:p>
            <a:r>
              <a:rPr lang="es-PR" baseline="0" dirty="0"/>
              <a:t> Coágulos sanguíneos, daño al nervio , daño a las estructuras abdominales, ulceras en la piel ,quemaduras causadas por equipo medico , daño en las arterias y en las venas, pulmonía, ataque cardiaco, derrame cerebral , cicatriz permanente en el área de la cirugía son complicaciones menores que </a:t>
            </a:r>
            <a:r>
              <a:rPr lang="es-PR" dirty="0"/>
              <a:t>se </a:t>
            </a:r>
            <a:r>
              <a:rPr lang="es-PR" baseline="0" dirty="0"/>
              <a:t>pueden reparar</a:t>
            </a:r>
            <a:r>
              <a:rPr lang="es-PR" dirty="0"/>
              <a:t> </a:t>
            </a:r>
            <a:r>
              <a:rPr lang="es-PR" baseline="0" dirty="0"/>
              <a:t> o  mejor dicho tratarse con algún tipo de tratamiento o procedimiento. En algunos casos el paciente puede presentar complicaciones serias que quizás necesite otro procedimiento medico e incluso cirugía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8</a:t>
            </a:fld>
            <a:endParaRPr lang="en-US"/>
          </a:p>
        </p:txBody>
      </p:sp>
    </p:spTree>
    <p:extLst>
      <p:ext uri="{BB962C8B-B14F-4D97-AF65-F5344CB8AC3E}">
        <p14:creationId xmlns:p14="http://schemas.microsoft.com/office/powerpoint/2010/main" val="365612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En muchos casos el órgano puede tardar</a:t>
            </a:r>
            <a:r>
              <a:rPr lang="es-PR" baseline="0" dirty="0"/>
              <a:t> en funcionar y esta tardanza provoca un aumento en el tiempo de hospitalización y aumenta el riesgo a otras complicaciones. Existe una posibilidad que el órgano no vuelva a funcionar, si esto ocurre entonces se debe aplicar para un segundo trasplante. Infecciones de bacterias, virus o hongo, rechazo agudo y los efectos adversos de las medicinas suprimen el sistema inmune y esto a su vez puede llevar a otras complicaciones</a:t>
            </a:r>
          </a:p>
          <a:p>
            <a:endParaRPr lang="es-PR" baseline="0" dirty="0"/>
          </a:p>
          <a:p>
            <a:r>
              <a:rPr lang="es-PR" baseline="0" dirty="0"/>
              <a:t>Los efectos adversos de los inmunosupresores incluyen  problemas renales, disturbios gastrointestinales, anomalías en el conteo de los glóbulos rojos, daños neurológico, alta presión, aumento de peso y diabetes. Todas estas complicaciones pueden promover</a:t>
            </a:r>
            <a:r>
              <a:rPr lang="es-PR" dirty="0"/>
              <a:t> </a:t>
            </a:r>
            <a:r>
              <a:rPr lang="es-PR" baseline="0" dirty="0"/>
              <a:t> hospitalizaciones recurrentes, cirugías, biopsias u</a:t>
            </a:r>
            <a:r>
              <a:rPr lang="es-PR" dirty="0"/>
              <a:t> </a:t>
            </a:r>
            <a:r>
              <a:rPr lang="es-PR" baseline="0" dirty="0"/>
              <a:t>otros procedimientos que prologuen  la estadía en intensivo o en el hospital</a:t>
            </a:r>
          </a:p>
          <a:p>
            <a:endParaRPr lang="es-PR" baseline="0" dirty="0"/>
          </a:p>
          <a:p>
            <a:r>
              <a:rPr lang="es-PR" baseline="0" dirty="0"/>
              <a:t>El riesgo a que tengas cáncer luego del trasplante es posible y hay ciertos tipos de cáncer que están  mas propensos ( cáncer de la piel, linfoma) esto es a consecuencias de los medicamentos inmunosupresores </a:t>
            </a:r>
          </a:p>
        </p:txBody>
      </p:sp>
      <p:sp>
        <p:nvSpPr>
          <p:cNvPr id="4" name="Slide Number Placeholder 3"/>
          <p:cNvSpPr>
            <a:spLocks noGrp="1"/>
          </p:cNvSpPr>
          <p:nvPr>
            <p:ph type="sldNum" sz="quarter" idx="10"/>
          </p:nvPr>
        </p:nvSpPr>
        <p:spPr/>
        <p:txBody>
          <a:bodyPr/>
          <a:lstStyle/>
          <a:p>
            <a:fld id="{3C054325-1FDF-46A8-AA7F-D87E3F4AFD6C}" type="slidenum">
              <a:rPr lang="en-US" smtClean="0"/>
              <a:t>9</a:t>
            </a:fld>
            <a:endParaRPr lang="en-US"/>
          </a:p>
        </p:txBody>
      </p:sp>
    </p:spTree>
    <p:extLst>
      <p:ext uri="{BB962C8B-B14F-4D97-AF65-F5344CB8AC3E}">
        <p14:creationId xmlns:p14="http://schemas.microsoft.com/office/powerpoint/2010/main" val="3755183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3F1D45A2-F6F7-C3F9-A9A1-C6710F456121}"/>
              </a:ext>
            </a:extLst>
          </p:cNvPr>
          <p:cNvPicPr>
            <a:picLocks noChangeAspect="1"/>
          </p:cNvPicPr>
          <p:nvPr/>
        </p:nvPicPr>
        <p:blipFill>
          <a:blip r:embed="rId2"/>
          <a:srcRect t="9199" b="3343"/>
          <a:stretch>
            <a:fillRect/>
          </a:stretch>
        </p:blipFill>
        <p:spPr>
          <a:xfrm>
            <a:off x="-11337" y="0"/>
            <a:ext cx="9164261" cy="6922008"/>
          </a:xfrm>
          <a:prstGeom prst="rect">
            <a:avLst/>
          </a:prstGeom>
          <a:ln w="12700">
            <a:miter lim="400000"/>
          </a:ln>
        </p:spPr>
      </p:pic>
      <p:sp>
        <p:nvSpPr>
          <p:cNvPr id="2" name="Title 1">
            <a:extLst>
              <a:ext uri="{FF2B5EF4-FFF2-40B4-BE49-F238E27FC236}">
                <a16:creationId xmlns:a16="http://schemas.microsoft.com/office/drawing/2014/main" id="{168A71E5-FD08-BCFD-55F1-C8F3F2DAE382}"/>
              </a:ext>
            </a:extLst>
          </p:cNvPr>
          <p:cNvSpPr>
            <a:spLocks noGrp="1"/>
          </p:cNvSpPr>
          <p:nvPr>
            <p:ph type="ctrTitle" hasCustomPrompt="1"/>
          </p:nvPr>
        </p:nvSpPr>
        <p:spPr>
          <a:xfrm>
            <a:off x="1143000" y="4232030"/>
            <a:ext cx="6858000" cy="457200"/>
          </a:xfrm>
        </p:spPr>
        <p:txBody>
          <a:bodyPr anchor="ctr">
            <a:noAutofit/>
          </a:bodyPr>
          <a:lstStyle>
            <a:lvl1pPr algn="ctr">
              <a:lnSpc>
                <a:spcPct val="100000"/>
              </a:lnSpc>
              <a:defRPr sz="1800">
                <a:solidFill>
                  <a:schemeClr val="bg1"/>
                </a:solidFill>
                <a:latin typeface="Calibri" panose="020F0502020204030204" pitchFamily="34" charset="0"/>
                <a:cs typeface="Calibri" panose="020F0502020204030204" pitchFamily="34" charset="0"/>
              </a:defRPr>
            </a:lvl1pPr>
          </a:lstStyle>
          <a:p>
            <a:r>
              <a:rPr lang="en-US" dirty="0"/>
              <a:t>Click to enter subtitle</a:t>
            </a:r>
          </a:p>
        </p:txBody>
      </p:sp>
      <p:sp>
        <p:nvSpPr>
          <p:cNvPr id="3" name="Subtitle 2">
            <a:extLst>
              <a:ext uri="{FF2B5EF4-FFF2-40B4-BE49-F238E27FC236}">
                <a16:creationId xmlns:a16="http://schemas.microsoft.com/office/drawing/2014/main" id="{63BD1210-AB18-ADCC-28FF-6A150CF5B820}"/>
              </a:ext>
            </a:extLst>
          </p:cNvPr>
          <p:cNvSpPr>
            <a:spLocks noGrp="1"/>
          </p:cNvSpPr>
          <p:nvPr>
            <p:ph type="subTitle" idx="1" hasCustomPrompt="1"/>
          </p:nvPr>
        </p:nvSpPr>
        <p:spPr>
          <a:xfrm>
            <a:off x="1143000" y="4700953"/>
            <a:ext cx="6858000" cy="457200"/>
          </a:xfrm>
        </p:spPr>
        <p:txBody>
          <a:bodyPr anchor="ctr"/>
          <a:lstStyle>
            <a:lvl1pPr marL="0" indent="0" algn="ctr">
              <a:lnSpc>
                <a:spcPct val="100000"/>
              </a:lnSpc>
              <a:spcBef>
                <a:spcPts val="0"/>
              </a:spcBef>
              <a:buNone/>
              <a:defRPr sz="135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date</a:t>
            </a:r>
          </a:p>
        </p:txBody>
      </p:sp>
      <p:sp>
        <p:nvSpPr>
          <p:cNvPr id="10" name="Text Placeholder 9">
            <a:extLst>
              <a:ext uri="{FF2B5EF4-FFF2-40B4-BE49-F238E27FC236}">
                <a16:creationId xmlns:a16="http://schemas.microsoft.com/office/drawing/2014/main" id="{2E00E886-8114-7F7E-8EDA-411D72FA8C86}"/>
              </a:ext>
            </a:extLst>
          </p:cNvPr>
          <p:cNvSpPr>
            <a:spLocks noGrp="1"/>
          </p:cNvSpPr>
          <p:nvPr>
            <p:ph type="body" sz="quarter" idx="10" hasCustomPrompt="1"/>
          </p:nvPr>
        </p:nvSpPr>
        <p:spPr>
          <a:xfrm>
            <a:off x="1143000" y="3633730"/>
            <a:ext cx="6858000" cy="507831"/>
          </a:xfrm>
        </p:spPr>
        <p:txBody>
          <a:bodyPr anchor="ctr">
            <a:spAutoFit/>
          </a:bodyPr>
          <a:lstStyle>
            <a:lvl1pPr marL="0" indent="0" algn="ctr">
              <a:lnSpc>
                <a:spcPct val="100000"/>
              </a:lnSpc>
              <a:spcBef>
                <a:spcPts val="0"/>
              </a:spcBef>
              <a:buNone/>
              <a:defRPr sz="2700" b="1">
                <a:solidFill>
                  <a:schemeClr val="bg1"/>
                </a:solidFill>
                <a:latin typeface="+mn-lt"/>
              </a:defRPr>
            </a:lvl1pPr>
          </a:lstStyle>
          <a:p>
            <a:pPr lvl="0"/>
            <a:r>
              <a:rPr lang="en-US" dirty="0"/>
              <a:t>Click to enter title</a:t>
            </a:r>
          </a:p>
        </p:txBody>
      </p:sp>
      <p:pic>
        <p:nvPicPr>
          <p:cNvPr id="14" name="Image" descr="Image">
            <a:extLst>
              <a:ext uri="{FF2B5EF4-FFF2-40B4-BE49-F238E27FC236}">
                <a16:creationId xmlns:a16="http://schemas.microsoft.com/office/drawing/2014/main" id="{3E2B7BFD-073E-E6CF-9057-1E0C8A007D38}"/>
              </a:ext>
            </a:extLst>
          </p:cNvPr>
          <p:cNvPicPr>
            <a:picLocks noChangeAspect="1"/>
          </p:cNvPicPr>
          <p:nvPr/>
        </p:nvPicPr>
        <p:blipFill>
          <a:blip r:embed="rId3"/>
          <a:srcRect l="3115" t="33374" r="69510" b="42856"/>
          <a:stretch>
            <a:fillRect/>
          </a:stretch>
        </p:blipFill>
        <p:spPr>
          <a:xfrm flipH="1" flipV="1">
            <a:off x="7356167" y="-4416"/>
            <a:ext cx="1796758" cy="2284903"/>
          </a:xfrm>
          <a:prstGeom prst="rect">
            <a:avLst/>
          </a:prstGeom>
          <a:ln w="12700">
            <a:miter lim="400000"/>
          </a:ln>
        </p:spPr>
      </p:pic>
      <p:pic>
        <p:nvPicPr>
          <p:cNvPr id="16" name="Image" descr="Image">
            <a:extLst>
              <a:ext uri="{FF2B5EF4-FFF2-40B4-BE49-F238E27FC236}">
                <a16:creationId xmlns:a16="http://schemas.microsoft.com/office/drawing/2014/main" id="{1441F1CD-EDDB-9040-93B9-D82356EA9DF4}"/>
              </a:ext>
            </a:extLst>
          </p:cNvPr>
          <p:cNvPicPr>
            <a:picLocks noChangeAspect="1"/>
          </p:cNvPicPr>
          <p:nvPr/>
        </p:nvPicPr>
        <p:blipFill>
          <a:blip r:embed="rId3"/>
          <a:srcRect l="3115" t="33374" r="69510" b="42856"/>
          <a:stretch>
            <a:fillRect/>
          </a:stretch>
        </p:blipFill>
        <p:spPr>
          <a:xfrm>
            <a:off x="0" y="4637106"/>
            <a:ext cx="1796758" cy="2284903"/>
          </a:xfrm>
          <a:prstGeom prst="rect">
            <a:avLst/>
          </a:prstGeom>
          <a:ln w="12700">
            <a:miter lim="400000"/>
          </a:ln>
        </p:spPr>
      </p:pic>
      <p:pic>
        <p:nvPicPr>
          <p:cNvPr id="4" name="Picture 3" descr="A black and white logo&#10;&#10;Description automatically generated">
            <a:extLst>
              <a:ext uri="{FF2B5EF4-FFF2-40B4-BE49-F238E27FC236}">
                <a16:creationId xmlns:a16="http://schemas.microsoft.com/office/drawing/2014/main" id="{6B9C995E-F773-76CF-5D87-7838ACF402CF}"/>
              </a:ext>
            </a:extLst>
          </p:cNvPr>
          <p:cNvPicPr>
            <a:picLocks noChangeAspect="1"/>
          </p:cNvPicPr>
          <p:nvPr/>
        </p:nvPicPr>
        <p:blipFill>
          <a:blip r:embed="rId4"/>
          <a:stretch>
            <a:fillRect/>
          </a:stretch>
        </p:blipFill>
        <p:spPr>
          <a:xfrm>
            <a:off x="3395763" y="2468880"/>
            <a:ext cx="2352475" cy="100584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81531F18-9B71-850E-5C8B-733E35A88766}"/>
              </a:ext>
            </a:extLst>
          </p:cNvPr>
          <p:cNvPicPr>
            <a:picLocks noChangeAspect="1"/>
          </p:cNvPicPr>
          <p:nvPr/>
        </p:nvPicPr>
        <p:blipFill>
          <a:blip r:embed="rId5"/>
          <a:stretch>
            <a:fillRect/>
          </a:stretch>
        </p:blipFill>
        <p:spPr>
          <a:xfrm>
            <a:off x="6991860" y="6259995"/>
            <a:ext cx="2314575" cy="647700"/>
          </a:xfrm>
          <a:prstGeom prst="rect">
            <a:avLst/>
          </a:prstGeom>
        </p:spPr>
      </p:pic>
    </p:spTree>
    <p:extLst>
      <p:ext uri="{BB962C8B-B14F-4D97-AF65-F5344CB8AC3E}">
        <p14:creationId xmlns:p14="http://schemas.microsoft.com/office/powerpoint/2010/main" val="294320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Across Content">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BFC38383-FB06-E7DA-AC85-D22BE775C512}"/>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9FE933BA-6D3B-C5E7-88C9-A77BBE75B3BC}"/>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5" name="Image" descr="Image">
            <a:extLst>
              <a:ext uri="{FF2B5EF4-FFF2-40B4-BE49-F238E27FC236}">
                <a16:creationId xmlns:a16="http://schemas.microsoft.com/office/drawing/2014/main" id="{BAAED808-896F-D8AB-BDBD-A2EC3C30FAD1}"/>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6" name="© 2023 Methodist Health System. All rights reserved.">
            <a:extLst>
              <a:ext uri="{FF2B5EF4-FFF2-40B4-BE49-F238E27FC236}">
                <a16:creationId xmlns:a16="http://schemas.microsoft.com/office/drawing/2014/main" id="{4A555CD7-96EB-5F76-FCD3-E270497729DF}"/>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sp>
        <p:nvSpPr>
          <p:cNvPr id="9" name="Title 1">
            <a:extLst>
              <a:ext uri="{FF2B5EF4-FFF2-40B4-BE49-F238E27FC236}">
                <a16:creationId xmlns:a16="http://schemas.microsoft.com/office/drawing/2014/main" id="{C2336524-7477-37FA-B11E-769390ABE011}"/>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0" name="Text Placeholder 2">
            <a:extLst>
              <a:ext uri="{FF2B5EF4-FFF2-40B4-BE49-F238E27FC236}">
                <a16:creationId xmlns:a16="http://schemas.microsoft.com/office/drawing/2014/main" id="{E22DEDB7-26EB-A7E1-EC99-EA7D1A33714E}"/>
              </a:ext>
            </a:extLst>
          </p:cNvPr>
          <p:cNvSpPr>
            <a:spLocks noGrp="1"/>
          </p:cNvSpPr>
          <p:nvPr>
            <p:ph type="body" idx="1" hasCustomPrompt="1"/>
          </p:nvPr>
        </p:nvSpPr>
        <p:spPr>
          <a:xfrm>
            <a:off x="342900" y="1212249"/>
            <a:ext cx="8455914" cy="341632"/>
          </a:xfrm>
        </p:spPr>
        <p:txBody>
          <a:bodyPr anchor="ctr" anchorCtr="0">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Section</a:t>
            </a:r>
          </a:p>
        </p:txBody>
      </p:sp>
      <p:sp>
        <p:nvSpPr>
          <p:cNvPr id="13" name="Text Placeholder 12">
            <a:extLst>
              <a:ext uri="{FF2B5EF4-FFF2-40B4-BE49-F238E27FC236}">
                <a16:creationId xmlns:a16="http://schemas.microsoft.com/office/drawing/2014/main" id="{1ACDD16E-D2BA-6F9B-6108-DDFE39ECE0D9}"/>
              </a:ext>
            </a:extLst>
          </p:cNvPr>
          <p:cNvSpPr>
            <a:spLocks noGrp="1"/>
          </p:cNvSpPr>
          <p:nvPr>
            <p:ph type="body" sz="quarter" idx="10"/>
          </p:nvPr>
        </p:nvSpPr>
        <p:spPr>
          <a:xfrm>
            <a:off x="342899" y="1613044"/>
            <a:ext cx="8455914" cy="1828800"/>
          </a:xfrm>
        </p:spPr>
        <p:txBody>
          <a:bodyPr>
            <a:normAutofit/>
          </a:bodyPr>
          <a:lstStyle>
            <a:lvl1pPr>
              <a:defRPr sz="1500"/>
            </a:lvl1pPr>
          </a:lstStyle>
          <a:p>
            <a:pPr lvl="0"/>
            <a:r>
              <a:rPr lang="en-US"/>
              <a:t>Click to edit Master text styles</a:t>
            </a:r>
          </a:p>
        </p:txBody>
      </p:sp>
      <p:sp>
        <p:nvSpPr>
          <p:cNvPr id="14" name="Text Placeholder 2">
            <a:extLst>
              <a:ext uri="{FF2B5EF4-FFF2-40B4-BE49-F238E27FC236}">
                <a16:creationId xmlns:a16="http://schemas.microsoft.com/office/drawing/2014/main" id="{F57D60F5-205A-D5F1-9A31-18A5B5B02506}"/>
              </a:ext>
            </a:extLst>
          </p:cNvPr>
          <p:cNvSpPr>
            <a:spLocks noGrp="1"/>
          </p:cNvSpPr>
          <p:nvPr>
            <p:ph type="body" idx="11" hasCustomPrompt="1"/>
          </p:nvPr>
        </p:nvSpPr>
        <p:spPr>
          <a:xfrm>
            <a:off x="342899" y="3564970"/>
            <a:ext cx="8455914" cy="341632"/>
          </a:xfrm>
        </p:spPr>
        <p:txBody>
          <a:bodyPr anchor="ctr" anchorCtr="0">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Section</a:t>
            </a:r>
          </a:p>
        </p:txBody>
      </p:sp>
      <p:sp>
        <p:nvSpPr>
          <p:cNvPr id="15" name="Text Placeholder 12">
            <a:extLst>
              <a:ext uri="{FF2B5EF4-FFF2-40B4-BE49-F238E27FC236}">
                <a16:creationId xmlns:a16="http://schemas.microsoft.com/office/drawing/2014/main" id="{D96270F2-497E-AAA8-B08E-F003C5F2897A}"/>
              </a:ext>
            </a:extLst>
          </p:cNvPr>
          <p:cNvSpPr>
            <a:spLocks noGrp="1"/>
          </p:cNvSpPr>
          <p:nvPr>
            <p:ph type="body" sz="quarter" idx="12"/>
          </p:nvPr>
        </p:nvSpPr>
        <p:spPr>
          <a:xfrm>
            <a:off x="342899" y="3965765"/>
            <a:ext cx="8455914" cy="1828800"/>
          </a:xfrm>
        </p:spPr>
        <p:txBody>
          <a:bodyPr>
            <a:normAutofit/>
          </a:bodyPr>
          <a:lstStyle>
            <a:lvl1pPr>
              <a:defRPr sz="1500"/>
            </a:lvl1pPr>
          </a:lstStyle>
          <a:p>
            <a:pPr lvl="0"/>
            <a:r>
              <a:rPr lang="en-US"/>
              <a:t>Click to edit Master text styles</a:t>
            </a:r>
          </a:p>
        </p:txBody>
      </p:sp>
      <p:pic>
        <p:nvPicPr>
          <p:cNvPr id="16" name="Image" descr="Image">
            <a:extLst>
              <a:ext uri="{FF2B5EF4-FFF2-40B4-BE49-F238E27FC236}">
                <a16:creationId xmlns:a16="http://schemas.microsoft.com/office/drawing/2014/main" id="{4895C2B9-6B5C-F31E-41F7-6409A7586F00}"/>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pic>
        <p:nvPicPr>
          <p:cNvPr id="2" name="Picture 1" descr="A black and white logo&#10;&#10;Description automatically generated">
            <a:extLst>
              <a:ext uri="{FF2B5EF4-FFF2-40B4-BE49-F238E27FC236}">
                <a16:creationId xmlns:a16="http://schemas.microsoft.com/office/drawing/2014/main" id="{2165CAB7-CEA3-0B7C-E8DD-E4F324BB07E2}"/>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295267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Across Content">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FA17A426-BD3F-7C1F-0D17-D85D50EA63A7}"/>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B5073F85-CCC3-C914-CA47-36F991955EED}"/>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5" name="Image" descr="Image">
            <a:extLst>
              <a:ext uri="{FF2B5EF4-FFF2-40B4-BE49-F238E27FC236}">
                <a16:creationId xmlns:a16="http://schemas.microsoft.com/office/drawing/2014/main" id="{CE467AE7-082E-A8F0-3F3F-7ACE67EBFA6C}"/>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6" name="© 2023 Methodist Health System. All rights reserved.">
            <a:extLst>
              <a:ext uri="{FF2B5EF4-FFF2-40B4-BE49-F238E27FC236}">
                <a16:creationId xmlns:a16="http://schemas.microsoft.com/office/drawing/2014/main" id="{2D636A8F-3C19-ED99-5C19-433E79FAF681}"/>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7" name="Image" descr="Image">
            <a:extLst>
              <a:ext uri="{FF2B5EF4-FFF2-40B4-BE49-F238E27FC236}">
                <a16:creationId xmlns:a16="http://schemas.microsoft.com/office/drawing/2014/main" id="{F6029627-D8C8-2174-F6B4-406D48583F4B}"/>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9" name="Title 1">
            <a:extLst>
              <a:ext uri="{FF2B5EF4-FFF2-40B4-BE49-F238E27FC236}">
                <a16:creationId xmlns:a16="http://schemas.microsoft.com/office/drawing/2014/main" id="{3CC6E452-B776-DC83-9664-71AF9D82B4FC}"/>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0" name="Text Placeholder 2">
            <a:extLst>
              <a:ext uri="{FF2B5EF4-FFF2-40B4-BE49-F238E27FC236}">
                <a16:creationId xmlns:a16="http://schemas.microsoft.com/office/drawing/2014/main" id="{2E0201F8-A160-6FC1-D9D6-41F76146F88C}"/>
              </a:ext>
            </a:extLst>
          </p:cNvPr>
          <p:cNvSpPr>
            <a:spLocks noGrp="1"/>
          </p:cNvSpPr>
          <p:nvPr>
            <p:ph type="body" idx="1" hasCustomPrompt="1"/>
          </p:nvPr>
        </p:nvSpPr>
        <p:spPr>
          <a:xfrm>
            <a:off x="342900" y="1212249"/>
            <a:ext cx="8455914" cy="341632"/>
          </a:xfrm>
        </p:spPr>
        <p:txBody>
          <a:bodyPr anchor="ctr" anchorCtr="0">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Section</a:t>
            </a:r>
          </a:p>
        </p:txBody>
      </p:sp>
      <p:sp>
        <p:nvSpPr>
          <p:cNvPr id="11" name="Text Placeholder 12">
            <a:extLst>
              <a:ext uri="{FF2B5EF4-FFF2-40B4-BE49-F238E27FC236}">
                <a16:creationId xmlns:a16="http://schemas.microsoft.com/office/drawing/2014/main" id="{1324953C-55D2-84F9-1802-4B5379C4C64C}"/>
              </a:ext>
            </a:extLst>
          </p:cNvPr>
          <p:cNvSpPr>
            <a:spLocks noGrp="1"/>
          </p:cNvSpPr>
          <p:nvPr>
            <p:ph type="body" sz="quarter" idx="10"/>
          </p:nvPr>
        </p:nvSpPr>
        <p:spPr>
          <a:xfrm>
            <a:off x="342899" y="1613044"/>
            <a:ext cx="8455914" cy="1143000"/>
          </a:xfrm>
        </p:spPr>
        <p:txBody>
          <a:bodyPr>
            <a:normAutofit/>
          </a:bodyPr>
          <a:lstStyle>
            <a:lvl1pPr>
              <a:defRPr sz="1500"/>
            </a:lvl1pPr>
            <a:lvl2pPr marL="34290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F83FA129-D917-8D8B-71EE-B1F214C72475}"/>
              </a:ext>
            </a:extLst>
          </p:cNvPr>
          <p:cNvSpPr>
            <a:spLocks noGrp="1"/>
          </p:cNvSpPr>
          <p:nvPr>
            <p:ph type="body" idx="11" hasCustomPrompt="1"/>
          </p:nvPr>
        </p:nvSpPr>
        <p:spPr>
          <a:xfrm>
            <a:off x="344043" y="2872185"/>
            <a:ext cx="8455914" cy="341632"/>
          </a:xfrm>
        </p:spPr>
        <p:txBody>
          <a:bodyPr anchor="ctr" anchorCtr="0">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Section</a:t>
            </a:r>
          </a:p>
        </p:txBody>
      </p:sp>
      <p:sp>
        <p:nvSpPr>
          <p:cNvPr id="13" name="Text Placeholder 12">
            <a:extLst>
              <a:ext uri="{FF2B5EF4-FFF2-40B4-BE49-F238E27FC236}">
                <a16:creationId xmlns:a16="http://schemas.microsoft.com/office/drawing/2014/main" id="{697713E5-CC9A-77E3-C523-80F4D5FF6546}"/>
              </a:ext>
            </a:extLst>
          </p:cNvPr>
          <p:cNvSpPr>
            <a:spLocks noGrp="1"/>
          </p:cNvSpPr>
          <p:nvPr>
            <p:ph type="body" sz="quarter" idx="12"/>
          </p:nvPr>
        </p:nvSpPr>
        <p:spPr>
          <a:xfrm>
            <a:off x="344042" y="3272980"/>
            <a:ext cx="8455914" cy="1143000"/>
          </a:xfrm>
        </p:spPr>
        <p:txBody>
          <a:bodyPr>
            <a:normAutofit/>
          </a:bodyPr>
          <a:lstStyle>
            <a:lvl1pPr>
              <a:defRPr sz="1500"/>
            </a:lvl1pPr>
          </a:lstStyle>
          <a:p>
            <a:pPr lvl="0"/>
            <a:r>
              <a:rPr lang="en-US"/>
              <a:t>Click to edit Master text styles</a:t>
            </a:r>
          </a:p>
        </p:txBody>
      </p:sp>
      <p:sp>
        <p:nvSpPr>
          <p:cNvPr id="14" name="Text Placeholder 2">
            <a:extLst>
              <a:ext uri="{FF2B5EF4-FFF2-40B4-BE49-F238E27FC236}">
                <a16:creationId xmlns:a16="http://schemas.microsoft.com/office/drawing/2014/main" id="{DE660D95-89D7-4C94-BFD6-302117135D0C}"/>
              </a:ext>
            </a:extLst>
          </p:cNvPr>
          <p:cNvSpPr>
            <a:spLocks noGrp="1"/>
          </p:cNvSpPr>
          <p:nvPr>
            <p:ph type="body" idx="13" hasCustomPrompt="1"/>
          </p:nvPr>
        </p:nvSpPr>
        <p:spPr>
          <a:xfrm>
            <a:off x="345187" y="4545480"/>
            <a:ext cx="8455914" cy="341632"/>
          </a:xfrm>
        </p:spPr>
        <p:txBody>
          <a:bodyPr anchor="ctr" anchorCtr="0">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Section</a:t>
            </a:r>
          </a:p>
        </p:txBody>
      </p:sp>
      <p:sp>
        <p:nvSpPr>
          <p:cNvPr id="15" name="Text Placeholder 12">
            <a:extLst>
              <a:ext uri="{FF2B5EF4-FFF2-40B4-BE49-F238E27FC236}">
                <a16:creationId xmlns:a16="http://schemas.microsoft.com/office/drawing/2014/main" id="{69FE3BF2-9064-501A-DA62-E391769A35E4}"/>
              </a:ext>
            </a:extLst>
          </p:cNvPr>
          <p:cNvSpPr>
            <a:spLocks noGrp="1"/>
          </p:cNvSpPr>
          <p:nvPr>
            <p:ph type="body" sz="quarter" idx="14"/>
          </p:nvPr>
        </p:nvSpPr>
        <p:spPr>
          <a:xfrm>
            <a:off x="345187" y="4946275"/>
            <a:ext cx="8455914" cy="1143000"/>
          </a:xfrm>
        </p:spPr>
        <p:txBody>
          <a:bodyPr>
            <a:normAutofit/>
          </a:bodyPr>
          <a:lstStyle>
            <a:lvl1pPr>
              <a:defRPr sz="1500"/>
            </a:lvl1pPr>
          </a:lstStyle>
          <a:p>
            <a:pPr lvl="0"/>
            <a:r>
              <a:rPr lang="en-US"/>
              <a:t>Click to edit Master text styles</a:t>
            </a:r>
          </a:p>
        </p:txBody>
      </p:sp>
      <p:pic>
        <p:nvPicPr>
          <p:cNvPr id="2" name="Picture 1" descr="A black and white logo&#10;&#10;Description automatically generated">
            <a:extLst>
              <a:ext uri="{FF2B5EF4-FFF2-40B4-BE49-F238E27FC236}">
                <a16:creationId xmlns:a16="http://schemas.microsoft.com/office/drawing/2014/main" id="{7E7B6725-2982-2584-0EF7-9F0BD15B3D1F}"/>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173579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5" name="Image" descr="Image">
            <a:extLst>
              <a:ext uri="{FF2B5EF4-FFF2-40B4-BE49-F238E27FC236}">
                <a16:creationId xmlns:a16="http://schemas.microsoft.com/office/drawing/2014/main" id="{41B3EE2A-313F-1567-7DBF-8977E77BBD31}"/>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7" name="Image" descr="Image">
            <a:extLst>
              <a:ext uri="{FF2B5EF4-FFF2-40B4-BE49-F238E27FC236}">
                <a16:creationId xmlns:a16="http://schemas.microsoft.com/office/drawing/2014/main" id="{A9D62B7A-27A5-5A07-6B2A-DE2C0864F6CE}"/>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11" name="Image" descr="Image">
            <a:extLst>
              <a:ext uri="{FF2B5EF4-FFF2-40B4-BE49-F238E27FC236}">
                <a16:creationId xmlns:a16="http://schemas.microsoft.com/office/drawing/2014/main" id="{94DB9931-82EB-61C6-F032-ED8D80FDF7EE}"/>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12" name="© 2023 Methodist Health System. All rights reserved.">
            <a:extLst>
              <a:ext uri="{FF2B5EF4-FFF2-40B4-BE49-F238E27FC236}">
                <a16:creationId xmlns:a16="http://schemas.microsoft.com/office/drawing/2014/main" id="{C2ADE107-D1E9-B1F6-FFC9-152602A28B1B}"/>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13" name="Image" descr="Image">
            <a:extLst>
              <a:ext uri="{FF2B5EF4-FFF2-40B4-BE49-F238E27FC236}">
                <a16:creationId xmlns:a16="http://schemas.microsoft.com/office/drawing/2014/main" id="{C94FA8E5-D482-A1CE-BC52-6D3578E3A881}"/>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15" name="Title 1">
            <a:extLst>
              <a:ext uri="{FF2B5EF4-FFF2-40B4-BE49-F238E27FC236}">
                <a16:creationId xmlns:a16="http://schemas.microsoft.com/office/drawing/2014/main" id="{4A72DF29-9F47-743F-CBDF-A042651B09F5}"/>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7" name="Text Placeholder 16">
            <a:extLst>
              <a:ext uri="{FF2B5EF4-FFF2-40B4-BE49-F238E27FC236}">
                <a16:creationId xmlns:a16="http://schemas.microsoft.com/office/drawing/2014/main" id="{E8CD0022-B4F9-C5A6-48B1-246D1799FCFB}"/>
              </a:ext>
            </a:extLst>
          </p:cNvPr>
          <p:cNvSpPr>
            <a:spLocks noGrp="1"/>
          </p:cNvSpPr>
          <p:nvPr>
            <p:ph type="body" sz="quarter" idx="10" hasCustomPrompt="1"/>
          </p:nvPr>
        </p:nvSpPr>
        <p:spPr>
          <a:xfrm>
            <a:off x="1028700" y="1828800"/>
            <a:ext cx="7084314" cy="3200400"/>
          </a:xfrm>
        </p:spPr>
        <p:txBody>
          <a:bodyPr anchor="ctr" anchorCtr="0">
            <a:normAutofit/>
          </a:bodyPr>
          <a:lstStyle>
            <a:lvl1pPr marL="0" indent="0" algn="ctr">
              <a:buNone/>
              <a:defRPr sz="2400" i="1">
                <a:solidFill>
                  <a:srgbClr val="005D9C"/>
                </a:solidFill>
              </a:defRPr>
            </a:lvl1pPr>
          </a:lstStyle>
          <a:p>
            <a:pPr lvl="0"/>
            <a:r>
              <a:rPr lang="en-US" dirty="0"/>
              <a:t>Clink to enter quote here</a:t>
            </a:r>
          </a:p>
        </p:txBody>
      </p:sp>
      <p:sp>
        <p:nvSpPr>
          <p:cNvPr id="19" name="Text Placeholder 18">
            <a:extLst>
              <a:ext uri="{FF2B5EF4-FFF2-40B4-BE49-F238E27FC236}">
                <a16:creationId xmlns:a16="http://schemas.microsoft.com/office/drawing/2014/main" id="{E6E60118-B77E-0360-A83A-D8847680EE00}"/>
              </a:ext>
            </a:extLst>
          </p:cNvPr>
          <p:cNvSpPr>
            <a:spLocks noGrp="1"/>
          </p:cNvSpPr>
          <p:nvPr>
            <p:ph type="body" sz="quarter" idx="11" hasCustomPrompt="1"/>
          </p:nvPr>
        </p:nvSpPr>
        <p:spPr>
          <a:xfrm>
            <a:off x="1028700" y="5029200"/>
            <a:ext cx="7084219" cy="457200"/>
          </a:xfrm>
        </p:spPr>
        <p:txBody>
          <a:bodyPr anchor="ctr" anchorCtr="1">
            <a:normAutofit/>
          </a:bodyPr>
          <a:lstStyle>
            <a:lvl1pPr marL="0" indent="0">
              <a:buNone/>
              <a:defRPr sz="1500">
                <a:solidFill>
                  <a:srgbClr val="005D9C"/>
                </a:solidFill>
              </a:defRPr>
            </a:lvl1pPr>
          </a:lstStyle>
          <a:p>
            <a:pPr lvl="0"/>
            <a:r>
              <a:rPr lang="en-US" dirty="0"/>
              <a:t>- Click to enter quote attribution</a:t>
            </a:r>
          </a:p>
        </p:txBody>
      </p:sp>
      <p:pic>
        <p:nvPicPr>
          <p:cNvPr id="2" name="Picture 1" descr="A black and white logo&#10;&#10;Description automatically generated">
            <a:extLst>
              <a:ext uri="{FF2B5EF4-FFF2-40B4-BE49-F238E27FC236}">
                <a16:creationId xmlns:a16="http://schemas.microsoft.com/office/drawing/2014/main" id="{D090CD75-1FC6-E00D-B143-7693905B7759}"/>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63101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ey Fact">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C4B2D14-B37D-C77C-CB5A-2395F40D789C}"/>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FFC2D442-D3D9-EF55-9A93-C2C55A71C2C4}"/>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6" name="Image" descr="Image">
            <a:extLst>
              <a:ext uri="{FF2B5EF4-FFF2-40B4-BE49-F238E27FC236}">
                <a16:creationId xmlns:a16="http://schemas.microsoft.com/office/drawing/2014/main" id="{27DCC64D-B725-ED36-C367-5AD808F144E1}"/>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8" name="© 2023 Methodist Health System. All rights reserved.">
            <a:extLst>
              <a:ext uri="{FF2B5EF4-FFF2-40B4-BE49-F238E27FC236}">
                <a16:creationId xmlns:a16="http://schemas.microsoft.com/office/drawing/2014/main" id="{CEE78DA4-BDDA-06D0-97F9-AED2D48AF669}"/>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9" name="Image" descr="Image">
            <a:extLst>
              <a:ext uri="{FF2B5EF4-FFF2-40B4-BE49-F238E27FC236}">
                <a16:creationId xmlns:a16="http://schemas.microsoft.com/office/drawing/2014/main" id="{18694922-903E-15F8-D96F-C7943618E3AE}"/>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11" name="Title 1">
            <a:extLst>
              <a:ext uri="{FF2B5EF4-FFF2-40B4-BE49-F238E27FC236}">
                <a16:creationId xmlns:a16="http://schemas.microsoft.com/office/drawing/2014/main" id="{CA09981E-6E31-6171-FD0E-B9CAD81DB185}"/>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2" name="Text Placeholder 16">
            <a:extLst>
              <a:ext uri="{FF2B5EF4-FFF2-40B4-BE49-F238E27FC236}">
                <a16:creationId xmlns:a16="http://schemas.microsoft.com/office/drawing/2014/main" id="{9782EF0C-13B2-0B1B-573C-F2703625029D}"/>
              </a:ext>
            </a:extLst>
          </p:cNvPr>
          <p:cNvSpPr>
            <a:spLocks noGrp="1"/>
          </p:cNvSpPr>
          <p:nvPr>
            <p:ph type="body" sz="quarter" idx="10" hasCustomPrompt="1"/>
          </p:nvPr>
        </p:nvSpPr>
        <p:spPr>
          <a:xfrm>
            <a:off x="1028700" y="2286000"/>
            <a:ext cx="7084314" cy="1828800"/>
          </a:xfrm>
        </p:spPr>
        <p:txBody>
          <a:bodyPr anchor="b" anchorCtr="1">
            <a:normAutofit/>
          </a:bodyPr>
          <a:lstStyle>
            <a:lvl1pPr marL="0" indent="0" algn="ctr">
              <a:buNone/>
              <a:defRPr sz="7200" b="1" i="0">
                <a:solidFill>
                  <a:srgbClr val="005D9C"/>
                </a:solidFill>
              </a:defRPr>
            </a:lvl1pPr>
          </a:lstStyle>
          <a:p>
            <a:pPr lvl="0"/>
            <a:r>
              <a:rPr lang="en-US" dirty="0"/>
              <a:t>Callout/Stat</a:t>
            </a:r>
          </a:p>
        </p:txBody>
      </p:sp>
      <p:sp>
        <p:nvSpPr>
          <p:cNvPr id="13" name="Text Placeholder 18">
            <a:extLst>
              <a:ext uri="{FF2B5EF4-FFF2-40B4-BE49-F238E27FC236}">
                <a16:creationId xmlns:a16="http://schemas.microsoft.com/office/drawing/2014/main" id="{42936296-B82E-2935-A063-2E6667FA1DD9}"/>
              </a:ext>
            </a:extLst>
          </p:cNvPr>
          <p:cNvSpPr>
            <a:spLocks noGrp="1"/>
          </p:cNvSpPr>
          <p:nvPr>
            <p:ph type="body" sz="quarter" idx="11" hasCustomPrompt="1"/>
          </p:nvPr>
        </p:nvSpPr>
        <p:spPr>
          <a:xfrm>
            <a:off x="1028699" y="4114800"/>
            <a:ext cx="7084314" cy="914400"/>
          </a:xfrm>
        </p:spPr>
        <p:txBody>
          <a:bodyPr anchor="t" anchorCtr="1">
            <a:normAutofit/>
          </a:bodyPr>
          <a:lstStyle>
            <a:lvl1pPr marL="0" indent="0">
              <a:buNone/>
              <a:defRPr sz="1800">
                <a:solidFill>
                  <a:srgbClr val="005D9C"/>
                </a:solidFill>
              </a:defRPr>
            </a:lvl1pPr>
          </a:lstStyle>
          <a:p>
            <a:pPr lvl="0"/>
            <a:r>
              <a:rPr lang="en-US" dirty="0"/>
              <a:t>Click to enter fact information</a:t>
            </a:r>
          </a:p>
        </p:txBody>
      </p:sp>
      <p:pic>
        <p:nvPicPr>
          <p:cNvPr id="2" name="Picture 1" descr="A black and white logo&#10;&#10;Description automatically generated">
            <a:extLst>
              <a:ext uri="{FF2B5EF4-FFF2-40B4-BE49-F238E27FC236}">
                <a16:creationId xmlns:a16="http://schemas.microsoft.com/office/drawing/2014/main" id="{F4C83399-BD03-9C92-8812-15032B8BBEBF}"/>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4126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5019C008-9060-634D-14A8-3620DABBF7C0}"/>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779C7282-F8D3-B45C-F340-9EE752171B34}"/>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5" name="Image" descr="Image">
            <a:extLst>
              <a:ext uri="{FF2B5EF4-FFF2-40B4-BE49-F238E27FC236}">
                <a16:creationId xmlns:a16="http://schemas.microsoft.com/office/drawing/2014/main" id="{D74B4D10-8DF2-45E8-E887-332F54CB7AA9}"/>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6" name="© 2023 Methodist Health System. All rights reserved.">
            <a:extLst>
              <a:ext uri="{FF2B5EF4-FFF2-40B4-BE49-F238E27FC236}">
                <a16:creationId xmlns:a16="http://schemas.microsoft.com/office/drawing/2014/main" id="{E19824D1-9F07-4E6C-D206-491EC59BEB1B}"/>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7" name="Image" descr="Image">
            <a:extLst>
              <a:ext uri="{FF2B5EF4-FFF2-40B4-BE49-F238E27FC236}">
                <a16:creationId xmlns:a16="http://schemas.microsoft.com/office/drawing/2014/main" id="{D23DABD3-00FC-4B02-2F2E-63263D20E53D}"/>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9" name="Title 1">
            <a:extLst>
              <a:ext uri="{FF2B5EF4-FFF2-40B4-BE49-F238E27FC236}">
                <a16:creationId xmlns:a16="http://schemas.microsoft.com/office/drawing/2014/main" id="{24938065-0149-C814-01A7-B8C784F004EE}"/>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0" name="Text Placeholder 16">
            <a:extLst>
              <a:ext uri="{FF2B5EF4-FFF2-40B4-BE49-F238E27FC236}">
                <a16:creationId xmlns:a16="http://schemas.microsoft.com/office/drawing/2014/main" id="{4DA262CF-A8F2-93D6-DB33-2B26634BBE3C}"/>
              </a:ext>
            </a:extLst>
          </p:cNvPr>
          <p:cNvSpPr>
            <a:spLocks noGrp="1"/>
          </p:cNvSpPr>
          <p:nvPr>
            <p:ph type="body" sz="quarter" idx="10" hasCustomPrompt="1"/>
          </p:nvPr>
        </p:nvSpPr>
        <p:spPr>
          <a:xfrm>
            <a:off x="342900" y="2743200"/>
            <a:ext cx="8455914" cy="1828800"/>
          </a:xfrm>
        </p:spPr>
        <p:txBody>
          <a:bodyPr anchor="ctr" anchorCtr="0">
            <a:normAutofit/>
          </a:bodyPr>
          <a:lstStyle>
            <a:lvl1pPr marL="0" indent="0" algn="ctr">
              <a:buNone/>
              <a:defRPr sz="3600" i="0">
                <a:solidFill>
                  <a:srgbClr val="005D9C"/>
                </a:solidFill>
              </a:defRPr>
            </a:lvl1pPr>
          </a:lstStyle>
          <a:p>
            <a:pPr lvl="0"/>
            <a:r>
              <a:rPr lang="en-US" dirty="0"/>
              <a:t>Clink to enter statement</a:t>
            </a:r>
          </a:p>
        </p:txBody>
      </p:sp>
      <p:pic>
        <p:nvPicPr>
          <p:cNvPr id="2" name="Picture 1" descr="A black and white logo&#10;&#10;Description automatically generated">
            <a:extLst>
              <a:ext uri="{FF2B5EF4-FFF2-40B4-BE49-F238E27FC236}">
                <a16:creationId xmlns:a16="http://schemas.microsoft.com/office/drawing/2014/main" id="{2FA3BA99-FB91-434C-A3F5-B7E05C0141CD}"/>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262991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 Callou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8AE2A6A6-0757-8A3F-F5DE-F77D8FD37FEF}"/>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C5E8546A-292D-3856-2B39-3182D78272C5}"/>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8" name="Image" descr="Image">
            <a:extLst>
              <a:ext uri="{FF2B5EF4-FFF2-40B4-BE49-F238E27FC236}">
                <a16:creationId xmlns:a16="http://schemas.microsoft.com/office/drawing/2014/main" id="{4286695D-020B-CB92-161A-68BD2EF3ECD9}"/>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9" name="© 2023 Methodist Health System. All rights reserved.">
            <a:extLst>
              <a:ext uri="{FF2B5EF4-FFF2-40B4-BE49-F238E27FC236}">
                <a16:creationId xmlns:a16="http://schemas.microsoft.com/office/drawing/2014/main" id="{374A04DB-2D23-2808-0314-AD6B23F2B3DE}"/>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10" name="Image" descr="Image">
            <a:extLst>
              <a:ext uri="{FF2B5EF4-FFF2-40B4-BE49-F238E27FC236}">
                <a16:creationId xmlns:a16="http://schemas.microsoft.com/office/drawing/2014/main" id="{C459520C-13E7-585E-5A27-CA59452AA647}"/>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11" name="Title 1">
            <a:extLst>
              <a:ext uri="{FF2B5EF4-FFF2-40B4-BE49-F238E27FC236}">
                <a16:creationId xmlns:a16="http://schemas.microsoft.com/office/drawing/2014/main" id="{A52B5D61-2103-E076-8C89-AA654737E9A7}"/>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5" name="Text Placeholder 20">
            <a:extLst>
              <a:ext uri="{FF2B5EF4-FFF2-40B4-BE49-F238E27FC236}">
                <a16:creationId xmlns:a16="http://schemas.microsoft.com/office/drawing/2014/main" id="{C3348106-61D1-507F-9B40-FC361142D93A}"/>
              </a:ext>
            </a:extLst>
          </p:cNvPr>
          <p:cNvSpPr>
            <a:spLocks noGrp="1"/>
          </p:cNvSpPr>
          <p:nvPr>
            <p:ph type="body" sz="quarter" idx="10" hasCustomPrompt="1"/>
          </p:nvPr>
        </p:nvSpPr>
        <p:spPr>
          <a:xfrm>
            <a:off x="342900" y="914400"/>
            <a:ext cx="8455914" cy="914400"/>
          </a:xfrm>
        </p:spPr>
        <p:txBody>
          <a:bodyPr anchor="ctr" anchorCtr="0">
            <a:normAutofit/>
          </a:bodyPr>
          <a:lstStyle>
            <a:lvl1pPr marL="0" indent="0">
              <a:buNone/>
              <a:defRPr sz="2100" b="0">
                <a:solidFill>
                  <a:srgbClr val="005D9C"/>
                </a:solidFill>
              </a:defRPr>
            </a:lvl1pPr>
          </a:lstStyle>
          <a:p>
            <a:pPr lvl="0"/>
            <a:r>
              <a:rPr lang="en-US" dirty="0"/>
              <a:t>Click to Enter Subtitle</a:t>
            </a:r>
          </a:p>
        </p:txBody>
      </p:sp>
      <p:sp>
        <p:nvSpPr>
          <p:cNvPr id="17" name="Text Placeholder 16">
            <a:extLst>
              <a:ext uri="{FF2B5EF4-FFF2-40B4-BE49-F238E27FC236}">
                <a16:creationId xmlns:a16="http://schemas.microsoft.com/office/drawing/2014/main" id="{7F96E96F-1380-AFBC-C89A-A69B908BA2D6}"/>
              </a:ext>
            </a:extLst>
          </p:cNvPr>
          <p:cNvSpPr>
            <a:spLocks noGrp="1"/>
          </p:cNvSpPr>
          <p:nvPr>
            <p:ph type="body" sz="quarter" idx="11"/>
          </p:nvPr>
        </p:nvSpPr>
        <p:spPr>
          <a:xfrm>
            <a:off x="342900" y="1828800"/>
            <a:ext cx="5314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8">
            <a:extLst>
              <a:ext uri="{FF2B5EF4-FFF2-40B4-BE49-F238E27FC236}">
                <a16:creationId xmlns:a16="http://schemas.microsoft.com/office/drawing/2014/main" id="{330CF626-5AB4-4A5A-36F4-4D9908EAF9B8}"/>
              </a:ext>
            </a:extLst>
          </p:cNvPr>
          <p:cNvSpPr>
            <a:spLocks noGrp="1"/>
          </p:cNvSpPr>
          <p:nvPr>
            <p:ph type="body" sz="quarter" idx="12" hasCustomPrompt="1"/>
          </p:nvPr>
        </p:nvSpPr>
        <p:spPr>
          <a:xfrm>
            <a:off x="5657849" y="1828800"/>
            <a:ext cx="3140964" cy="2057400"/>
          </a:xfrm>
        </p:spPr>
        <p:txBody>
          <a:bodyPr anchor="b" anchorCtr="1">
            <a:normAutofit/>
          </a:bodyPr>
          <a:lstStyle>
            <a:lvl1pPr marL="0" indent="0">
              <a:buNone/>
              <a:defRPr sz="3600" b="1">
                <a:solidFill>
                  <a:srgbClr val="005D9C"/>
                </a:solidFill>
              </a:defRPr>
            </a:lvl1pPr>
          </a:lstStyle>
          <a:p>
            <a:pPr lvl="0"/>
            <a:r>
              <a:rPr lang="en-US" dirty="0"/>
              <a:t>Callout/Stat</a:t>
            </a:r>
          </a:p>
        </p:txBody>
      </p:sp>
      <p:sp>
        <p:nvSpPr>
          <p:cNvPr id="20" name="Text Placeholder 18">
            <a:extLst>
              <a:ext uri="{FF2B5EF4-FFF2-40B4-BE49-F238E27FC236}">
                <a16:creationId xmlns:a16="http://schemas.microsoft.com/office/drawing/2014/main" id="{C3FABB2E-554A-52F0-0BB5-9014117CE730}"/>
              </a:ext>
            </a:extLst>
          </p:cNvPr>
          <p:cNvSpPr>
            <a:spLocks noGrp="1"/>
          </p:cNvSpPr>
          <p:nvPr>
            <p:ph type="body" sz="quarter" idx="13" hasCustomPrompt="1"/>
          </p:nvPr>
        </p:nvSpPr>
        <p:spPr>
          <a:xfrm>
            <a:off x="5657756" y="3886199"/>
            <a:ext cx="3140963" cy="2057400"/>
          </a:xfrm>
        </p:spPr>
        <p:txBody>
          <a:bodyPr anchor="t" anchorCtr="1">
            <a:normAutofit/>
          </a:bodyPr>
          <a:lstStyle>
            <a:lvl1pPr marL="0" indent="0">
              <a:buNone/>
              <a:defRPr sz="1500"/>
            </a:lvl1pPr>
          </a:lstStyle>
          <a:p>
            <a:pPr lvl="0"/>
            <a:r>
              <a:rPr lang="en-US" dirty="0"/>
              <a:t>Click to enter detail</a:t>
            </a:r>
          </a:p>
        </p:txBody>
      </p:sp>
      <p:pic>
        <p:nvPicPr>
          <p:cNvPr id="3" name="Picture 2" descr="A black and white logo&#10;&#10;Description automatically generated">
            <a:extLst>
              <a:ext uri="{FF2B5EF4-FFF2-40B4-BE49-F238E27FC236}">
                <a16:creationId xmlns:a16="http://schemas.microsoft.com/office/drawing/2014/main" id="{7EB2A8D9-1600-D172-E32B-B3CCB3C8000D}"/>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1164351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43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atin typeface="Century Gothic" panose="020B0502020202020204" pitchFamily="34" charset="0"/>
              </a:defRPr>
            </a:lvl1pPr>
            <a:extLst/>
          </a:lstStyle>
          <a:p>
            <a:fld id="{764BA3B2-0D60-4A06-9C10-40CE25347AA7}" type="datetimeFigureOut">
              <a:rPr lang="en-US" smtClean="0"/>
              <a:t>1/15/2026</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atin typeface="Century Gothic" panose="020B0502020202020204" pitchFamily="34" charset="0"/>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fld id="{C01DEFCF-B823-4708-86C1-C2792302F5A0}" type="slidenum">
              <a:rPr lang="en-US" smtClean="0"/>
              <a:t>‹#›</a:t>
            </a:fld>
            <a:endParaRPr lang="en-US"/>
          </a:p>
        </p:txBody>
      </p:sp>
    </p:spTree>
    <p:extLst>
      <p:ext uri="{BB962C8B-B14F-4D97-AF65-F5344CB8AC3E}">
        <p14:creationId xmlns:p14="http://schemas.microsoft.com/office/powerpoint/2010/main" val="187118488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dt" sz="half" idx="10"/>
          </p:nvPr>
        </p:nvSpPr>
        <p:spPr>
          <a:xfrm>
            <a:off x="6727825" y="6408738"/>
            <a:ext cx="1919288" cy="365125"/>
          </a:xfrm>
          <a:prstGeom prst="rect">
            <a:avLst/>
          </a:prstGeom>
        </p:spPr>
        <p:txBody>
          <a:bodyPr/>
          <a:lstStyle>
            <a:lvl1pPr>
              <a:defRPr>
                <a:latin typeface="Century Gothic" panose="020B0502020202020204" pitchFamily="34" charset="0"/>
              </a:defRPr>
            </a:lvl1pPr>
          </a:lstStyle>
          <a:p>
            <a:fld id="{764BA3B2-0D60-4A06-9C10-40CE25347AA7}" type="datetimeFigureOut">
              <a:rPr lang="en-US" smtClean="0"/>
              <a:t>1/15/2026</a:t>
            </a:fld>
            <a:endParaRPr lang="en-US"/>
          </a:p>
        </p:txBody>
      </p:sp>
      <p:sp>
        <p:nvSpPr>
          <p:cNvPr id="6" name="Rectangle 17"/>
          <p:cNvSpPr>
            <a:spLocks noGrp="1" noChangeArrowheads="1"/>
          </p:cNvSpPr>
          <p:nvPr>
            <p:ph type="sldNum" sz="quarter" idx="11"/>
          </p:nvPr>
        </p:nvSpPr>
        <p:spPr/>
        <p:txBody>
          <a:bodyPr/>
          <a:lstStyle>
            <a:lvl1pPr>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4261251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defRPr sz="4000"/>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3810000"/>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0"/>
          </p:nvPr>
        </p:nvSpPr>
        <p:spPr/>
        <p:txBody>
          <a:bodyPr/>
          <a:lstStyle>
            <a:lvl1pPr>
              <a:defRPr>
                <a:solidFill>
                  <a:schemeClr val="bg1"/>
                </a:solidFill>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30408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FF6E5181-B1EE-D410-B60D-E7DD096C6B40}"/>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3" name="Image" descr="Image">
            <a:extLst>
              <a:ext uri="{FF2B5EF4-FFF2-40B4-BE49-F238E27FC236}">
                <a16:creationId xmlns:a16="http://schemas.microsoft.com/office/drawing/2014/main" id="{9333D04D-EB40-4DC3-40F4-806CB3CCE337}"/>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5" name="Image" descr="Image">
            <a:extLst>
              <a:ext uri="{FF2B5EF4-FFF2-40B4-BE49-F238E27FC236}">
                <a16:creationId xmlns:a16="http://schemas.microsoft.com/office/drawing/2014/main" id="{617F6D01-BD4F-2C87-E0A9-17C1DE8B1403}"/>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6" name="© 2023 Methodist Health System. All rights reserved.">
            <a:extLst>
              <a:ext uri="{FF2B5EF4-FFF2-40B4-BE49-F238E27FC236}">
                <a16:creationId xmlns:a16="http://schemas.microsoft.com/office/drawing/2014/main" id="{E79EBC7A-8112-F5BB-451E-61185F7199B6}"/>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8" name="Image" descr="Image">
            <a:extLst>
              <a:ext uri="{FF2B5EF4-FFF2-40B4-BE49-F238E27FC236}">
                <a16:creationId xmlns:a16="http://schemas.microsoft.com/office/drawing/2014/main" id="{6A4B9C39-7F4D-454E-ACBD-804431375442}"/>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10" name="Title 1">
            <a:extLst>
              <a:ext uri="{FF2B5EF4-FFF2-40B4-BE49-F238E27FC236}">
                <a16:creationId xmlns:a16="http://schemas.microsoft.com/office/drawing/2014/main" id="{AD7BE9F3-4F4D-CB85-4C76-3755EF715DC1}"/>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1" name="Text Placeholder 2">
            <a:extLst>
              <a:ext uri="{FF2B5EF4-FFF2-40B4-BE49-F238E27FC236}">
                <a16:creationId xmlns:a16="http://schemas.microsoft.com/office/drawing/2014/main" id="{F3448FF9-5B8F-C3E7-9333-178396376A96}"/>
              </a:ext>
            </a:extLst>
          </p:cNvPr>
          <p:cNvSpPr>
            <a:spLocks noGrp="1"/>
          </p:cNvSpPr>
          <p:nvPr>
            <p:ph type="body" idx="1" hasCustomPrompt="1"/>
          </p:nvPr>
        </p:nvSpPr>
        <p:spPr>
          <a:xfrm>
            <a:off x="342900" y="914400"/>
            <a:ext cx="8455914" cy="914400"/>
          </a:xfrm>
        </p:spPr>
        <p:txBody>
          <a:bodyPr anchor="ctr" anchorCtr="0">
            <a:normAutofit/>
          </a:bodyPr>
          <a:lstStyle>
            <a:lvl1pPr marL="0" indent="0">
              <a:buNone/>
              <a:defRPr sz="21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Agenda Subtitle</a:t>
            </a:r>
          </a:p>
        </p:txBody>
      </p:sp>
      <p:sp>
        <p:nvSpPr>
          <p:cNvPr id="12" name="Text Placeholder 16">
            <a:extLst>
              <a:ext uri="{FF2B5EF4-FFF2-40B4-BE49-F238E27FC236}">
                <a16:creationId xmlns:a16="http://schemas.microsoft.com/office/drawing/2014/main" id="{2CF46D5C-9AF2-F5A6-9EE6-32C15F1F70DE}"/>
              </a:ext>
            </a:extLst>
          </p:cNvPr>
          <p:cNvSpPr>
            <a:spLocks noGrp="1"/>
          </p:cNvSpPr>
          <p:nvPr>
            <p:ph type="body" sz="quarter" idx="11" hasCustomPrompt="1"/>
          </p:nvPr>
        </p:nvSpPr>
        <p:spPr>
          <a:xfrm>
            <a:off x="342900" y="1828799"/>
            <a:ext cx="8455914" cy="4114800"/>
          </a:xfrm>
        </p:spPr>
        <p:txBody>
          <a:bodyPr/>
          <a:lstStyle>
            <a:lvl1pPr marL="0" indent="0">
              <a:buNone/>
              <a:defRPr/>
            </a:lvl1pPr>
          </a:lstStyle>
          <a:p>
            <a:pPr lvl="0"/>
            <a:r>
              <a:rPr lang="en-US" dirty="0"/>
              <a:t>Click to add agenda topics</a:t>
            </a:r>
          </a:p>
        </p:txBody>
      </p:sp>
      <p:pic>
        <p:nvPicPr>
          <p:cNvPr id="7" name="Picture 6" descr="A black and white logo&#10;&#10;Description automatically generated">
            <a:extLst>
              <a:ext uri="{FF2B5EF4-FFF2-40B4-BE49-F238E27FC236}">
                <a16:creationId xmlns:a16="http://schemas.microsoft.com/office/drawing/2014/main" id="{7910C877-55A4-14C5-7C35-F3DB1449B585}"/>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662403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582441E2-AC39-DF62-4901-D07CF3711FF1}"/>
              </a:ext>
            </a:extLst>
          </p:cNvPr>
          <p:cNvPicPr>
            <a:picLocks noChangeAspect="1"/>
          </p:cNvPicPr>
          <p:nvPr/>
        </p:nvPicPr>
        <p:blipFill>
          <a:blip r:embed="rId2">
            <a:extLst>
              <a:ext uri="{28A0092B-C50C-407E-A947-70E740481C1C}">
                <a14:useLocalDpi xmlns:a14="http://schemas.microsoft.com/office/drawing/2010/main" val="0"/>
              </a:ext>
            </a:extLst>
          </a:blip>
          <a:srcRect t="9200" b="3343"/>
          <a:stretch>
            <a:fillRect/>
          </a:stretch>
        </p:blipFill>
        <p:spPr bwMode="auto">
          <a:xfrm>
            <a:off x="-11113" y="0"/>
            <a:ext cx="9164638"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 descr="Image">
            <a:extLst>
              <a:ext uri="{FF2B5EF4-FFF2-40B4-BE49-F238E27FC236}">
                <a16:creationId xmlns:a16="http://schemas.microsoft.com/office/drawing/2014/main" id="{CE9C1EF7-C1C8-003B-DC50-3BB5C1A2188E}"/>
              </a:ext>
            </a:extLst>
          </p:cNvPr>
          <p:cNvPicPr>
            <a:picLocks noChangeAspect="1"/>
          </p:cNvPicPr>
          <p:nvPr/>
        </p:nvPicPr>
        <p:blipFill>
          <a:blip r:embed="rId3">
            <a:extLst>
              <a:ext uri="{28A0092B-C50C-407E-A947-70E740481C1C}">
                <a14:useLocalDpi xmlns:a14="http://schemas.microsoft.com/office/drawing/2010/main" val="0"/>
              </a:ext>
            </a:extLst>
          </a:blip>
          <a:srcRect l="69510" t="42856" r="3114" b="33374"/>
          <a:stretch>
            <a:fillRect/>
          </a:stretch>
        </p:blipFill>
        <p:spPr bwMode="auto">
          <a:xfrm>
            <a:off x="7356475" y="-4763"/>
            <a:ext cx="179705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 descr="Image">
            <a:extLst>
              <a:ext uri="{FF2B5EF4-FFF2-40B4-BE49-F238E27FC236}">
                <a16:creationId xmlns:a16="http://schemas.microsoft.com/office/drawing/2014/main" id="{C0959CE7-AB8A-863F-E28A-92AF1E985BB8}"/>
              </a:ext>
            </a:extLst>
          </p:cNvPr>
          <p:cNvPicPr>
            <a:picLocks noChangeAspect="1"/>
          </p:cNvPicPr>
          <p:nvPr/>
        </p:nvPicPr>
        <p:blipFill>
          <a:blip r:embed="rId4">
            <a:extLst>
              <a:ext uri="{28A0092B-C50C-407E-A947-70E740481C1C}">
                <a14:useLocalDpi xmlns:a14="http://schemas.microsoft.com/office/drawing/2010/main" val="0"/>
              </a:ext>
            </a:extLst>
          </a:blip>
          <a:srcRect l="3114" t="33374" r="69510" b="42856"/>
          <a:stretch>
            <a:fillRect/>
          </a:stretch>
        </p:blipFill>
        <p:spPr bwMode="auto">
          <a:xfrm>
            <a:off x="0" y="4637088"/>
            <a:ext cx="179705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7" descr="A black and white logo&#10;&#10;Description automatically generated">
            <a:extLst>
              <a:ext uri="{FF2B5EF4-FFF2-40B4-BE49-F238E27FC236}">
                <a16:creationId xmlns:a16="http://schemas.microsoft.com/office/drawing/2014/main" id="{2BBE97EC-D561-D3D2-B298-D2C53BA8FB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5663" y="2468563"/>
            <a:ext cx="2352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 white text on a black background&#10;&#10;Description automatically generated">
            <a:extLst>
              <a:ext uri="{FF2B5EF4-FFF2-40B4-BE49-F238E27FC236}">
                <a16:creationId xmlns:a16="http://schemas.microsoft.com/office/drawing/2014/main" id="{3E553779-EE56-66E9-0704-E1BB87BFCE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91350" y="6259513"/>
            <a:ext cx="2314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4232030"/>
            <a:ext cx="6858000" cy="457200"/>
          </a:xfrm>
        </p:spPr>
        <p:txBody>
          <a:bodyPr>
            <a:noAutofit/>
          </a:bodyPr>
          <a:lstStyle>
            <a:lvl1pPr algn="ctr">
              <a:lnSpc>
                <a:spcPct val="100000"/>
              </a:lnSpc>
              <a:defRPr sz="18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4700953"/>
            <a:ext cx="6858000" cy="457200"/>
          </a:xfrm>
        </p:spPr>
        <p:txBody>
          <a:bodyPr anchor="ctr"/>
          <a:lstStyle>
            <a:lvl1pPr marL="0" indent="0" algn="ctr">
              <a:lnSpc>
                <a:spcPct val="100000"/>
              </a:lnSpc>
              <a:spcBef>
                <a:spcPts val="0"/>
              </a:spcBef>
              <a:buNone/>
              <a:defRPr sz="135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Text Placeholder 9"/>
          <p:cNvSpPr>
            <a:spLocks noGrp="1"/>
          </p:cNvSpPr>
          <p:nvPr>
            <p:ph type="body" sz="quarter" idx="10"/>
          </p:nvPr>
        </p:nvSpPr>
        <p:spPr>
          <a:xfrm>
            <a:off x="1143000" y="3633730"/>
            <a:ext cx="6858000" cy="507831"/>
          </a:xfrm>
        </p:spPr>
        <p:txBody>
          <a:bodyPr anchor="ctr">
            <a:spAutoFit/>
          </a:bodyPr>
          <a:lstStyle>
            <a:lvl1pPr marL="0" indent="0" algn="ctr">
              <a:lnSpc>
                <a:spcPct val="100000"/>
              </a:lnSpc>
              <a:spcBef>
                <a:spcPts val="0"/>
              </a:spcBef>
              <a:buNone/>
              <a:defRPr sz="2700" b="1">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2315287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8833E0DC-24DB-0B05-2D11-E8531210A621}"/>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1DE1A22E-32C2-5725-C3C3-9D1611E81E9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60CC79B9-0BB5-17AE-611A-847EF09BD2C9}"/>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99568FF8-7A4C-758E-790B-0A5A9CA532F9}"/>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3E07F2CD-B845-063D-BEA8-4DE53BC1D81B}"/>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FE1D206E-62E7-A704-C85B-500AA39BEB4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1" name="Text Placeholder 2"/>
          <p:cNvSpPr>
            <a:spLocks noGrp="1"/>
          </p:cNvSpPr>
          <p:nvPr>
            <p:ph type="body" idx="1"/>
          </p:nvPr>
        </p:nvSpPr>
        <p:spPr>
          <a:xfrm>
            <a:off x="342900" y="914400"/>
            <a:ext cx="8455914" cy="914400"/>
          </a:xfrm>
        </p:spPr>
        <p:txBody>
          <a:bodyPr anchor="ctr"/>
          <a:lstStyle>
            <a:lvl1pPr marL="0" indent="0">
              <a:buNone/>
              <a:defRPr sz="21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16"/>
          <p:cNvSpPr>
            <a:spLocks noGrp="1"/>
          </p:cNvSpPr>
          <p:nvPr>
            <p:ph type="body" sz="quarter" idx="11"/>
          </p:nvPr>
        </p:nvSpPr>
        <p:spPr>
          <a:xfrm>
            <a:off x="342900" y="1828799"/>
            <a:ext cx="8455914" cy="41148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93566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775F5C4A-743C-BAD6-04F3-E07E4E20E884}"/>
              </a:ext>
            </a:extLst>
          </p:cNvPr>
          <p:cNvPicPr>
            <a:picLocks noChangeAspect="1"/>
          </p:cNvPicPr>
          <p:nvPr/>
        </p:nvPicPr>
        <p:blipFill>
          <a:blip r:embed="rId2">
            <a:extLst>
              <a:ext uri="{28A0092B-C50C-407E-A947-70E740481C1C}">
                <a14:useLocalDpi xmlns:a14="http://schemas.microsoft.com/office/drawing/2010/main" val="0"/>
              </a:ext>
            </a:extLst>
          </a:blip>
          <a:srcRect t="9200" b="3343"/>
          <a:stretch>
            <a:fillRect/>
          </a:stretch>
        </p:blipFill>
        <p:spPr bwMode="auto">
          <a:xfrm>
            <a:off x="-6350" y="-28575"/>
            <a:ext cx="9158288"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6D96BF39-3B0C-1192-5CFF-C6D92E6CB25A}"/>
              </a:ext>
            </a:extLst>
          </p:cNvPr>
          <p:cNvPicPr>
            <a:picLocks noChangeAspect="1"/>
          </p:cNvPicPr>
          <p:nvPr/>
        </p:nvPicPr>
        <p:blipFill>
          <a:blip r:embed="rId3">
            <a:extLst>
              <a:ext uri="{28A0092B-C50C-407E-A947-70E740481C1C}">
                <a14:useLocalDpi xmlns:a14="http://schemas.microsoft.com/office/drawing/2010/main" val="0"/>
              </a:ext>
            </a:extLst>
          </a:blip>
          <a:srcRect l="69510" t="42856" r="3114" b="33374"/>
          <a:stretch>
            <a:fillRect/>
          </a:stretch>
        </p:blipFill>
        <p:spPr bwMode="auto">
          <a:xfrm>
            <a:off x="7362825" y="-41275"/>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 descr="Image">
            <a:extLst>
              <a:ext uri="{FF2B5EF4-FFF2-40B4-BE49-F238E27FC236}">
                <a16:creationId xmlns:a16="http://schemas.microsoft.com/office/drawing/2014/main" id="{FAC74408-38AE-6C12-A5E0-476567448C44}"/>
              </a:ext>
            </a:extLst>
          </p:cNvPr>
          <p:cNvPicPr>
            <a:picLocks noChangeAspect="1"/>
          </p:cNvPicPr>
          <p:nvPr/>
        </p:nvPicPr>
        <p:blipFill>
          <a:blip r:embed="rId4">
            <a:extLst>
              <a:ext uri="{28A0092B-C50C-407E-A947-70E740481C1C}">
                <a14:useLocalDpi xmlns:a14="http://schemas.microsoft.com/office/drawing/2010/main" val="0"/>
              </a:ext>
            </a:extLst>
          </a:blip>
          <a:srcRect l="3114" t="33374" r="69510" b="42856"/>
          <a:stretch>
            <a:fillRect/>
          </a:stretch>
        </p:blipFill>
        <p:spPr bwMode="auto">
          <a:xfrm>
            <a:off x="-6350" y="4602163"/>
            <a:ext cx="179705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Title 1"/>
          <p:cNvSpPr>
            <a:spLocks noGrp="1"/>
          </p:cNvSpPr>
          <p:nvPr>
            <p:ph type="title"/>
          </p:nvPr>
        </p:nvSpPr>
        <p:spPr>
          <a:xfrm>
            <a:off x="628650" y="2922319"/>
            <a:ext cx="7886700" cy="1013363"/>
          </a:xfrm>
        </p:spPr>
        <p:txBody>
          <a:bodyPr>
            <a:normAutofit/>
          </a:bodyPr>
          <a:lstStyle>
            <a:lvl1pPr algn="ct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4593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ED90FD37-A183-2928-DC42-5798468CC7AA}"/>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4FAF1038-AA1E-BBAA-6A88-A2E79D1C5D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 descr="Image">
            <a:extLst>
              <a:ext uri="{FF2B5EF4-FFF2-40B4-BE49-F238E27FC236}">
                <a16:creationId xmlns:a16="http://schemas.microsoft.com/office/drawing/2014/main" id="{357217AE-C981-C185-05FC-3A417ABE1AC2}"/>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6" name="© 2023 Methodist Health System. All rights reserved.">
            <a:extLst>
              <a:ext uri="{FF2B5EF4-FFF2-40B4-BE49-F238E27FC236}">
                <a16:creationId xmlns:a16="http://schemas.microsoft.com/office/drawing/2014/main" id="{316F2053-CCE2-D07B-CF81-E8D064C29C3D}"/>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7" name="Image" descr="Image">
            <a:extLst>
              <a:ext uri="{FF2B5EF4-FFF2-40B4-BE49-F238E27FC236}">
                <a16:creationId xmlns:a16="http://schemas.microsoft.com/office/drawing/2014/main" id="{F8008FDD-9201-DDDE-6F84-4BE83734E253}"/>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9" descr="A black and white logo&#10;&#10;Description automatically generated">
            <a:extLst>
              <a:ext uri="{FF2B5EF4-FFF2-40B4-BE49-F238E27FC236}">
                <a16:creationId xmlns:a16="http://schemas.microsoft.com/office/drawing/2014/main" id="{5D1CB6BD-D310-D69C-02C4-259C5FD92F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3919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CFF0E57A-676A-D954-620F-1821D8D6B982}"/>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 descr="Image">
            <a:extLst>
              <a:ext uri="{FF2B5EF4-FFF2-40B4-BE49-F238E27FC236}">
                <a16:creationId xmlns:a16="http://schemas.microsoft.com/office/drawing/2014/main" id="{D773DBD7-BB2A-A909-93F4-E8AF6DF21D4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 descr="Image">
            <a:extLst>
              <a:ext uri="{FF2B5EF4-FFF2-40B4-BE49-F238E27FC236}">
                <a16:creationId xmlns:a16="http://schemas.microsoft.com/office/drawing/2014/main" id="{AB425B89-E914-1C60-6013-6DD857CC588D}"/>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7" name="© 2023 Methodist Health System. All rights reserved.">
            <a:extLst>
              <a:ext uri="{FF2B5EF4-FFF2-40B4-BE49-F238E27FC236}">
                <a16:creationId xmlns:a16="http://schemas.microsoft.com/office/drawing/2014/main" id="{51AD197B-7F6F-F4B7-0F73-A1F5F4D16C0D}"/>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8" name="Image" descr="Image">
            <a:extLst>
              <a:ext uri="{FF2B5EF4-FFF2-40B4-BE49-F238E27FC236}">
                <a16:creationId xmlns:a16="http://schemas.microsoft.com/office/drawing/2014/main" id="{0E9B6D62-B212-9E54-105D-4E42E9C74F51}"/>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9" descr="A black and white logo&#10;&#10;Description automatically generated">
            <a:extLst>
              <a:ext uri="{FF2B5EF4-FFF2-40B4-BE49-F238E27FC236}">
                <a16:creationId xmlns:a16="http://schemas.microsoft.com/office/drawing/2014/main" id="{EFF2EF1E-3684-AE74-9643-E869C23289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42900" y="1371600"/>
            <a:ext cx="8455914"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9366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6B03551F-A22D-0DB4-8340-BAADBE6A456D}"/>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D8D22FC8-A2B5-B512-9DEB-B6DCFB4A91E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 descr="Image">
            <a:extLst>
              <a:ext uri="{FF2B5EF4-FFF2-40B4-BE49-F238E27FC236}">
                <a16:creationId xmlns:a16="http://schemas.microsoft.com/office/drawing/2014/main" id="{0D6BA938-4995-316E-73B3-9DE8127C9E33}"/>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6" name="© 2023 Methodist Health System. All rights reserved.">
            <a:extLst>
              <a:ext uri="{FF2B5EF4-FFF2-40B4-BE49-F238E27FC236}">
                <a16:creationId xmlns:a16="http://schemas.microsoft.com/office/drawing/2014/main" id="{4CC97BE0-4C80-E2DF-9415-2ECA10490332}"/>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7" name="Image" descr="Image">
            <a:extLst>
              <a:ext uri="{FF2B5EF4-FFF2-40B4-BE49-F238E27FC236}">
                <a16:creationId xmlns:a16="http://schemas.microsoft.com/office/drawing/2014/main" id="{6C3BED49-7680-E010-3D7F-05F1E286B7DE}"/>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9" descr="A black and white logo&#10;&#10;Description automatically generated">
            <a:extLst>
              <a:ext uri="{FF2B5EF4-FFF2-40B4-BE49-F238E27FC236}">
                <a16:creationId xmlns:a16="http://schemas.microsoft.com/office/drawing/2014/main" id="{754AAB1F-7F3E-3116-DE6B-3F429E82CFE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1" name="Text Placeholder 2"/>
          <p:cNvSpPr>
            <a:spLocks noGrp="1"/>
          </p:cNvSpPr>
          <p:nvPr>
            <p:ph type="body" idx="1"/>
          </p:nvPr>
        </p:nvSpPr>
        <p:spPr>
          <a:xfrm>
            <a:off x="342900" y="914400"/>
            <a:ext cx="8455914" cy="914400"/>
          </a:xfrm>
        </p:spPr>
        <p:txBody>
          <a:bodyPr anchor="ctr"/>
          <a:lstStyle>
            <a:lvl1pPr marL="0" indent="0">
              <a:buNone/>
              <a:defRPr sz="21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3349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pic>
        <p:nvPicPr>
          <p:cNvPr id="5" name="Image" descr="Image">
            <a:extLst>
              <a:ext uri="{FF2B5EF4-FFF2-40B4-BE49-F238E27FC236}">
                <a16:creationId xmlns:a16="http://schemas.microsoft.com/office/drawing/2014/main" id="{F232C207-2344-2E18-D446-8A4FF7A24954}"/>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 descr="Image">
            <a:extLst>
              <a:ext uri="{FF2B5EF4-FFF2-40B4-BE49-F238E27FC236}">
                <a16:creationId xmlns:a16="http://schemas.microsoft.com/office/drawing/2014/main" id="{C3ADACA8-559B-6F14-A9B1-23B4164CDA2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mage" descr="Image">
            <a:extLst>
              <a:ext uri="{FF2B5EF4-FFF2-40B4-BE49-F238E27FC236}">
                <a16:creationId xmlns:a16="http://schemas.microsoft.com/office/drawing/2014/main" id="{6C91981F-04E2-C85A-F6F8-9844907F6C6B}"/>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8" name="© 2023 Methodist Health System. All rights reserved.">
            <a:extLst>
              <a:ext uri="{FF2B5EF4-FFF2-40B4-BE49-F238E27FC236}">
                <a16:creationId xmlns:a16="http://schemas.microsoft.com/office/drawing/2014/main" id="{C3474A94-1A00-5431-2A48-72BD9277242A}"/>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9" name="Image" descr="Image">
            <a:extLst>
              <a:ext uri="{FF2B5EF4-FFF2-40B4-BE49-F238E27FC236}">
                <a16:creationId xmlns:a16="http://schemas.microsoft.com/office/drawing/2014/main" id="{EC598FC3-321A-12D2-4289-C379CF6E59F3}"/>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7" descr="A black and white logo&#10;&#10;Description automatically generated">
            <a:extLst>
              <a:ext uri="{FF2B5EF4-FFF2-40B4-BE49-F238E27FC236}">
                <a16:creationId xmlns:a16="http://schemas.microsoft.com/office/drawing/2014/main" id="{49E46FA3-BD64-37A2-7158-A63D91DF23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2900" y="914400"/>
            <a:ext cx="8455914" cy="914400"/>
          </a:xfrm>
        </p:spPr>
        <p:txBody>
          <a:bodyPr anchor="ctr"/>
          <a:lstStyle>
            <a:lvl1pPr marL="0" indent="0">
              <a:buNone/>
              <a:defRPr sz="21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42900" y="1828800"/>
            <a:ext cx="8455914"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6613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Up Conten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E0BC84C9-ABDC-0CF2-E6C2-49FE174DAB18}"/>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 descr="Image">
            <a:extLst>
              <a:ext uri="{FF2B5EF4-FFF2-40B4-BE49-F238E27FC236}">
                <a16:creationId xmlns:a16="http://schemas.microsoft.com/office/drawing/2014/main" id="{21C156FE-4C74-89E0-FE5D-C13E3A897E6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 descr="Image">
            <a:extLst>
              <a:ext uri="{FF2B5EF4-FFF2-40B4-BE49-F238E27FC236}">
                <a16:creationId xmlns:a16="http://schemas.microsoft.com/office/drawing/2014/main" id="{DC630DA0-E593-F2EA-4A26-191CC1188E0D}"/>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7" name="© 2023 Methodist Health System. All rights reserved.">
            <a:extLst>
              <a:ext uri="{FF2B5EF4-FFF2-40B4-BE49-F238E27FC236}">
                <a16:creationId xmlns:a16="http://schemas.microsoft.com/office/drawing/2014/main" id="{54257875-E63D-E036-D933-5E5199A11622}"/>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8" name="Image" descr="Image">
            <a:extLst>
              <a:ext uri="{FF2B5EF4-FFF2-40B4-BE49-F238E27FC236}">
                <a16:creationId xmlns:a16="http://schemas.microsoft.com/office/drawing/2014/main" id="{28E61228-4889-DE7A-283F-495D6EC5C003}"/>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9" descr="A black and white logo&#10;&#10;Description automatically generated">
            <a:extLst>
              <a:ext uri="{FF2B5EF4-FFF2-40B4-BE49-F238E27FC236}">
                <a16:creationId xmlns:a16="http://schemas.microsoft.com/office/drawing/2014/main" id="{1E14BD10-4492-18AC-9C0D-494D8E51A0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42900" y="1828800"/>
            <a:ext cx="417195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0"/>
            <a:ext cx="4169664"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p:cNvSpPr>
            <a:spLocks noGrp="1"/>
          </p:cNvSpPr>
          <p:nvPr>
            <p:ph type="body" sz="quarter" idx="10"/>
          </p:nvPr>
        </p:nvSpPr>
        <p:spPr>
          <a:xfrm>
            <a:off x="342900" y="914400"/>
            <a:ext cx="8455914" cy="914400"/>
          </a:xfrm>
        </p:spPr>
        <p:txBody>
          <a:bodyPr anchor="ctr"/>
          <a:lstStyle>
            <a:lvl1pPr marL="0" indent="0">
              <a:buNone/>
              <a:defRPr sz="2100" b="0">
                <a:solidFill>
                  <a:srgbClr val="005D9C"/>
                </a:solidFill>
              </a:defRPr>
            </a:lvl1pPr>
          </a:lstStyle>
          <a:p>
            <a:pPr lvl="0"/>
            <a:r>
              <a:rPr lang="en-US"/>
              <a:t>Edit Master text styles</a:t>
            </a:r>
          </a:p>
        </p:txBody>
      </p:sp>
    </p:spTree>
    <p:extLst>
      <p:ext uri="{BB962C8B-B14F-4D97-AF65-F5344CB8AC3E}">
        <p14:creationId xmlns:p14="http://schemas.microsoft.com/office/powerpoint/2010/main" val="3265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Up Conten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5299997B-29EC-5841-D5B8-C1E2D794B700}"/>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F258B8BF-917A-4DC2-49CD-B34F0A29056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EB28DCB0-4E85-764C-FB2B-824568B111FF}"/>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2C5F38F6-AA72-499F-037D-6C14B31162F0}"/>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7341B4B2-F370-8A8A-1FB3-5E431A20831E}"/>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95F224B5-5F62-2168-7DF3-F3CDE91CD4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0" name="Content Placeholder 2"/>
          <p:cNvSpPr>
            <a:spLocks noGrp="1"/>
          </p:cNvSpPr>
          <p:nvPr>
            <p:ph sz="half" idx="1"/>
          </p:nvPr>
        </p:nvSpPr>
        <p:spPr>
          <a:xfrm>
            <a:off x="342900" y="1828800"/>
            <a:ext cx="2743200" cy="4114800"/>
          </a:xfrm>
        </p:spPr>
        <p:txBody>
          <a:bodyPr/>
          <a:lstStyle>
            <a:lvl1pPr>
              <a:defRPr sz="1800"/>
            </a:lvl1pPr>
            <a:lvl2pPr>
              <a:defRPr sz="1500"/>
            </a:lvl2pPr>
            <a:lvl3pPr>
              <a:defRPr sz="1350"/>
            </a:lvl3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3199257" y="1828800"/>
            <a:ext cx="2743200" cy="4114800"/>
          </a:xfrm>
        </p:spPr>
        <p:txBody>
          <a:bodyPr/>
          <a:lstStyle>
            <a:lvl1pPr>
              <a:defRPr sz="1800"/>
            </a:lvl1pPr>
            <a:lvl2pPr>
              <a:defRPr sz="1500"/>
            </a:lvl2pPr>
            <a:lvl3pPr>
              <a:defRPr sz="1350"/>
            </a:lvl3pPr>
          </a:lstStyle>
          <a:p>
            <a:pPr lvl="0"/>
            <a:r>
              <a:rPr lang="en-US"/>
              <a:t>Edit Master text styles</a:t>
            </a:r>
          </a:p>
          <a:p>
            <a:pPr lvl="1"/>
            <a:r>
              <a:rPr lang="en-US"/>
              <a:t>Second level</a:t>
            </a:r>
          </a:p>
          <a:p>
            <a:pPr lvl="2"/>
            <a:r>
              <a:rPr lang="en-US"/>
              <a:t>Third level</a:t>
            </a:r>
          </a:p>
        </p:txBody>
      </p:sp>
      <p:sp>
        <p:nvSpPr>
          <p:cNvPr id="12" name="Text Placeholder 20"/>
          <p:cNvSpPr>
            <a:spLocks noGrp="1"/>
          </p:cNvSpPr>
          <p:nvPr>
            <p:ph type="body" sz="quarter" idx="10"/>
          </p:nvPr>
        </p:nvSpPr>
        <p:spPr>
          <a:xfrm>
            <a:off x="342900" y="914400"/>
            <a:ext cx="8455914" cy="914400"/>
          </a:xfrm>
        </p:spPr>
        <p:txBody>
          <a:bodyPr anchor="ctr"/>
          <a:lstStyle>
            <a:lvl1pPr marL="0" indent="0">
              <a:buNone/>
              <a:defRPr sz="2100" b="0">
                <a:solidFill>
                  <a:srgbClr val="005D9C"/>
                </a:solidFill>
              </a:defRPr>
            </a:lvl1pPr>
          </a:lstStyle>
          <a:p>
            <a:pPr lvl="0"/>
            <a:r>
              <a:rPr lang="en-US"/>
              <a:t>Edit Master text styles</a:t>
            </a:r>
          </a:p>
        </p:txBody>
      </p:sp>
      <p:sp>
        <p:nvSpPr>
          <p:cNvPr id="13" name="Content Placeholder 3"/>
          <p:cNvSpPr>
            <a:spLocks noGrp="1"/>
          </p:cNvSpPr>
          <p:nvPr>
            <p:ph sz="half" idx="11"/>
          </p:nvPr>
        </p:nvSpPr>
        <p:spPr>
          <a:xfrm>
            <a:off x="6055614" y="1828800"/>
            <a:ext cx="2743200" cy="4114800"/>
          </a:xfrm>
        </p:spPr>
        <p:txBody>
          <a:bodyPr/>
          <a:lstStyle>
            <a:lvl1pPr>
              <a:defRPr sz="1800"/>
            </a:lvl1pPr>
            <a:lvl2pPr>
              <a:defRPr sz="1500"/>
            </a:lvl2pPr>
            <a:lvl3pPr>
              <a:defRPr sz="135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683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Across Conten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7F15FF4E-EF46-54A9-22D0-58AC2752C30F}"/>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CD67E285-C410-CA78-83A1-115C0674499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09DF9113-5880-F657-0D92-B0C82A8BA458}"/>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7BFF09C7-D604-F9DA-7E38-51B17E9605F4}"/>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EB9B6499-AEF5-3AA3-BFC3-99F425B3368D}"/>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CD3F2DB1-16D0-1762-8C6F-CBC42246908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342900" y="1212249"/>
            <a:ext cx="8455914" cy="341632"/>
          </a:xfrm>
        </p:spPr>
        <p:txBody>
          <a:bodyPr anchor="ctr">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Text Placeholder 12"/>
          <p:cNvSpPr>
            <a:spLocks noGrp="1"/>
          </p:cNvSpPr>
          <p:nvPr>
            <p:ph type="body" sz="quarter" idx="10"/>
          </p:nvPr>
        </p:nvSpPr>
        <p:spPr>
          <a:xfrm>
            <a:off x="342899" y="1613044"/>
            <a:ext cx="8455914" cy="1828800"/>
          </a:xfrm>
        </p:spPr>
        <p:txBody>
          <a:bodyPr/>
          <a:lstStyle>
            <a:lvl1pPr>
              <a:defRPr sz="1500"/>
            </a:lvl1pPr>
          </a:lstStyle>
          <a:p>
            <a:pPr lvl="0"/>
            <a:r>
              <a:rPr lang="en-US"/>
              <a:t>Edit Master text styles</a:t>
            </a:r>
          </a:p>
        </p:txBody>
      </p:sp>
      <p:sp>
        <p:nvSpPr>
          <p:cNvPr id="14" name="Text Placeholder 2"/>
          <p:cNvSpPr>
            <a:spLocks noGrp="1"/>
          </p:cNvSpPr>
          <p:nvPr>
            <p:ph type="body" idx="11"/>
          </p:nvPr>
        </p:nvSpPr>
        <p:spPr>
          <a:xfrm>
            <a:off x="342899" y="3564970"/>
            <a:ext cx="8455914" cy="341632"/>
          </a:xfrm>
        </p:spPr>
        <p:txBody>
          <a:bodyPr anchor="ctr">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5" name="Text Placeholder 12"/>
          <p:cNvSpPr>
            <a:spLocks noGrp="1"/>
          </p:cNvSpPr>
          <p:nvPr>
            <p:ph type="body" sz="quarter" idx="12"/>
          </p:nvPr>
        </p:nvSpPr>
        <p:spPr>
          <a:xfrm>
            <a:off x="342899" y="3965765"/>
            <a:ext cx="8455914" cy="1828800"/>
          </a:xfrm>
        </p:spPr>
        <p:txBody>
          <a:bodyPr/>
          <a:lstStyle>
            <a:lvl1pPr>
              <a:defRPr sz="1500"/>
            </a:lvl1pPr>
          </a:lstStyle>
          <a:p>
            <a:pPr lvl="0"/>
            <a:r>
              <a:rPr lang="en-US"/>
              <a:t>Edit Master text styles</a:t>
            </a:r>
          </a:p>
        </p:txBody>
      </p:sp>
    </p:spTree>
    <p:extLst>
      <p:ext uri="{BB962C8B-B14F-4D97-AF65-F5344CB8AC3E}">
        <p14:creationId xmlns:p14="http://schemas.microsoft.com/office/powerpoint/2010/main" val="171798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7E7BEAE2-B81A-8772-6129-0F2AEC8B0C88}"/>
              </a:ext>
            </a:extLst>
          </p:cNvPr>
          <p:cNvPicPr>
            <a:picLocks noChangeAspect="1"/>
          </p:cNvPicPr>
          <p:nvPr/>
        </p:nvPicPr>
        <p:blipFill>
          <a:blip r:embed="rId2"/>
          <a:srcRect t="9199" b="3343"/>
          <a:stretch>
            <a:fillRect/>
          </a:stretch>
        </p:blipFill>
        <p:spPr>
          <a:xfrm>
            <a:off x="-6637" y="-29366"/>
            <a:ext cx="9158207" cy="6917436"/>
          </a:xfrm>
          <a:prstGeom prst="rect">
            <a:avLst/>
          </a:prstGeom>
          <a:ln w="12700">
            <a:miter lim="400000"/>
          </a:ln>
        </p:spPr>
      </p:pic>
      <p:sp>
        <p:nvSpPr>
          <p:cNvPr id="2" name="Title 1">
            <a:extLst>
              <a:ext uri="{FF2B5EF4-FFF2-40B4-BE49-F238E27FC236}">
                <a16:creationId xmlns:a16="http://schemas.microsoft.com/office/drawing/2014/main" id="{C929C511-A213-4E58-8789-217DD51AE8F9}"/>
              </a:ext>
            </a:extLst>
          </p:cNvPr>
          <p:cNvSpPr>
            <a:spLocks noGrp="1"/>
          </p:cNvSpPr>
          <p:nvPr>
            <p:ph type="title" hasCustomPrompt="1"/>
          </p:nvPr>
        </p:nvSpPr>
        <p:spPr>
          <a:xfrm>
            <a:off x="628650" y="2922319"/>
            <a:ext cx="7886700" cy="1013363"/>
          </a:xfrm>
        </p:spPr>
        <p:txBody>
          <a:bodyPr anchor="ctr">
            <a:normAutofit/>
          </a:bodyPr>
          <a:lstStyle>
            <a:lvl1pPr algn="ctr">
              <a:defRPr sz="3300">
                <a:solidFill>
                  <a:schemeClr val="bg1"/>
                </a:solidFill>
              </a:defRPr>
            </a:lvl1pPr>
          </a:lstStyle>
          <a:p>
            <a:r>
              <a:rPr lang="en-US" dirty="0"/>
              <a:t>Click to enter section title</a:t>
            </a:r>
          </a:p>
        </p:txBody>
      </p:sp>
      <p:pic>
        <p:nvPicPr>
          <p:cNvPr id="8" name="Image" descr="Image">
            <a:extLst>
              <a:ext uri="{FF2B5EF4-FFF2-40B4-BE49-F238E27FC236}">
                <a16:creationId xmlns:a16="http://schemas.microsoft.com/office/drawing/2014/main" id="{D549B4C9-45D5-7566-B2EC-D8DA1D6EDAFF}"/>
              </a:ext>
            </a:extLst>
          </p:cNvPr>
          <p:cNvPicPr>
            <a:picLocks noChangeAspect="1"/>
          </p:cNvPicPr>
          <p:nvPr/>
        </p:nvPicPr>
        <p:blipFill>
          <a:blip r:embed="rId3"/>
          <a:srcRect l="3115" t="33374" r="69510" b="42856"/>
          <a:stretch>
            <a:fillRect/>
          </a:stretch>
        </p:blipFill>
        <p:spPr>
          <a:xfrm flipH="1" flipV="1">
            <a:off x="7363605" y="-41794"/>
            <a:ext cx="1796758" cy="2284903"/>
          </a:xfrm>
          <a:prstGeom prst="rect">
            <a:avLst/>
          </a:prstGeom>
          <a:ln w="12700">
            <a:miter lim="400000"/>
          </a:ln>
        </p:spPr>
      </p:pic>
      <p:pic>
        <p:nvPicPr>
          <p:cNvPr id="10" name="Image" descr="Image">
            <a:extLst>
              <a:ext uri="{FF2B5EF4-FFF2-40B4-BE49-F238E27FC236}">
                <a16:creationId xmlns:a16="http://schemas.microsoft.com/office/drawing/2014/main" id="{00C2F327-1312-DF7F-68E4-001BFF8A3F7C}"/>
              </a:ext>
            </a:extLst>
          </p:cNvPr>
          <p:cNvPicPr>
            <a:picLocks noChangeAspect="1"/>
          </p:cNvPicPr>
          <p:nvPr/>
        </p:nvPicPr>
        <p:blipFill>
          <a:blip r:embed="rId3"/>
          <a:srcRect l="3115" t="33374" r="69510" b="42856"/>
          <a:stretch>
            <a:fillRect/>
          </a:stretch>
        </p:blipFill>
        <p:spPr>
          <a:xfrm>
            <a:off x="-6637" y="4602463"/>
            <a:ext cx="1796758" cy="2284903"/>
          </a:xfrm>
          <a:prstGeom prst="rect">
            <a:avLst/>
          </a:prstGeom>
          <a:ln w="12700">
            <a:miter lim="400000"/>
          </a:ln>
        </p:spPr>
      </p:pic>
    </p:spTree>
    <p:extLst>
      <p:ext uri="{BB962C8B-B14F-4D97-AF65-F5344CB8AC3E}">
        <p14:creationId xmlns:p14="http://schemas.microsoft.com/office/powerpoint/2010/main" val="2481288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Across Conten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61C0D5F2-A1D4-2A85-3D8F-5E606FC9E51A}"/>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C34531C1-0981-4EE8-F094-53F181B80D3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385953F9-A0BD-D740-5399-FAD57A0B7F83}"/>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FA2953E3-EDD3-2B50-3532-93A50B264710}"/>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61DC8AD2-4CEF-F82B-E027-20BD6CFFABAF}"/>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3593535D-196E-3F4A-5972-713BFB1ABD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342900" y="1212249"/>
            <a:ext cx="8455914" cy="341632"/>
          </a:xfrm>
        </p:spPr>
        <p:txBody>
          <a:bodyPr anchor="ctr">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Text Placeholder 12"/>
          <p:cNvSpPr>
            <a:spLocks noGrp="1"/>
          </p:cNvSpPr>
          <p:nvPr>
            <p:ph type="body" sz="quarter" idx="10"/>
          </p:nvPr>
        </p:nvSpPr>
        <p:spPr>
          <a:xfrm>
            <a:off x="342899" y="1613044"/>
            <a:ext cx="8455914" cy="1143000"/>
          </a:xfrm>
        </p:spPr>
        <p:txBody>
          <a:bodyPr/>
          <a:lstStyle>
            <a:lvl1pPr>
              <a:defRPr sz="1500"/>
            </a:lvl1pPr>
            <a:lvl2pPr marL="342900" indent="0">
              <a:buNone/>
              <a:defRPr/>
            </a:lvl2pPr>
          </a:lstStyle>
          <a:p>
            <a:pPr lvl="0"/>
            <a:r>
              <a:rPr lang="en-US"/>
              <a:t>Edit Master text styles</a:t>
            </a:r>
          </a:p>
        </p:txBody>
      </p:sp>
      <p:sp>
        <p:nvSpPr>
          <p:cNvPr id="12" name="Text Placeholder 2"/>
          <p:cNvSpPr>
            <a:spLocks noGrp="1"/>
          </p:cNvSpPr>
          <p:nvPr>
            <p:ph type="body" idx="11"/>
          </p:nvPr>
        </p:nvSpPr>
        <p:spPr>
          <a:xfrm>
            <a:off x="344043" y="2872185"/>
            <a:ext cx="8455914" cy="341632"/>
          </a:xfrm>
        </p:spPr>
        <p:txBody>
          <a:bodyPr anchor="ctr">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Text Placeholder 12"/>
          <p:cNvSpPr>
            <a:spLocks noGrp="1"/>
          </p:cNvSpPr>
          <p:nvPr>
            <p:ph type="body" sz="quarter" idx="12"/>
          </p:nvPr>
        </p:nvSpPr>
        <p:spPr>
          <a:xfrm>
            <a:off x="344042" y="3272980"/>
            <a:ext cx="8455914" cy="1143000"/>
          </a:xfrm>
        </p:spPr>
        <p:txBody>
          <a:bodyPr/>
          <a:lstStyle>
            <a:lvl1pPr>
              <a:defRPr sz="1500"/>
            </a:lvl1pPr>
          </a:lstStyle>
          <a:p>
            <a:pPr lvl="0"/>
            <a:r>
              <a:rPr lang="en-US"/>
              <a:t>Edit Master text styles</a:t>
            </a:r>
          </a:p>
        </p:txBody>
      </p:sp>
      <p:sp>
        <p:nvSpPr>
          <p:cNvPr id="14" name="Text Placeholder 2"/>
          <p:cNvSpPr>
            <a:spLocks noGrp="1"/>
          </p:cNvSpPr>
          <p:nvPr>
            <p:ph type="body" idx="13"/>
          </p:nvPr>
        </p:nvSpPr>
        <p:spPr>
          <a:xfrm>
            <a:off x="345187" y="4545480"/>
            <a:ext cx="8455914" cy="341632"/>
          </a:xfrm>
        </p:spPr>
        <p:txBody>
          <a:bodyPr anchor="ctr">
            <a:spAutoFit/>
          </a:bodyPr>
          <a:lstStyle>
            <a:lvl1pPr marL="0" indent="0">
              <a:buNone/>
              <a:defRPr sz="18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5" name="Text Placeholder 12"/>
          <p:cNvSpPr>
            <a:spLocks noGrp="1"/>
          </p:cNvSpPr>
          <p:nvPr>
            <p:ph type="body" sz="quarter" idx="14"/>
          </p:nvPr>
        </p:nvSpPr>
        <p:spPr>
          <a:xfrm>
            <a:off x="345187" y="4946275"/>
            <a:ext cx="8455914" cy="1143000"/>
          </a:xfrm>
        </p:spPr>
        <p:txBody>
          <a:bodyPr/>
          <a:lstStyle>
            <a:lvl1pPr>
              <a:defRPr sz="1500"/>
            </a:lvl1pPr>
          </a:lstStyle>
          <a:p>
            <a:pPr lvl="0"/>
            <a:r>
              <a:rPr lang="en-US"/>
              <a:t>Edit Master text styles</a:t>
            </a:r>
          </a:p>
        </p:txBody>
      </p:sp>
    </p:spTree>
    <p:extLst>
      <p:ext uri="{BB962C8B-B14F-4D97-AF65-F5344CB8AC3E}">
        <p14:creationId xmlns:p14="http://schemas.microsoft.com/office/powerpoint/2010/main" val="865652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53C8C201-D7E8-E84D-41F7-83EB65658058}"/>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C1B239DC-328F-B869-1FE3-C84F6936B85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4F46B8D5-40CE-0907-4F1E-0BC1320B1656}"/>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D96382FD-E80A-AD6E-4AF4-CB57793995F0}"/>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8AA26C6E-28DB-C315-E70B-42E23169C824}"/>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5F300123-E8AE-2561-F944-89CD73735B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7" name="Text Placeholder 16"/>
          <p:cNvSpPr>
            <a:spLocks noGrp="1"/>
          </p:cNvSpPr>
          <p:nvPr>
            <p:ph type="body" sz="quarter" idx="10"/>
          </p:nvPr>
        </p:nvSpPr>
        <p:spPr>
          <a:xfrm>
            <a:off x="1028700" y="1828800"/>
            <a:ext cx="7084314" cy="3200400"/>
          </a:xfrm>
        </p:spPr>
        <p:txBody>
          <a:bodyPr anchor="ctr"/>
          <a:lstStyle>
            <a:lvl1pPr marL="0" indent="0" algn="ctr">
              <a:buNone/>
              <a:defRPr sz="2400" i="1">
                <a:solidFill>
                  <a:srgbClr val="005D9C"/>
                </a:solidFill>
              </a:defRPr>
            </a:lvl1pPr>
          </a:lstStyle>
          <a:p>
            <a:pPr lvl="0"/>
            <a:r>
              <a:rPr lang="en-US"/>
              <a:t>Edit Master text styles</a:t>
            </a:r>
          </a:p>
        </p:txBody>
      </p:sp>
      <p:sp>
        <p:nvSpPr>
          <p:cNvPr id="19" name="Text Placeholder 18"/>
          <p:cNvSpPr>
            <a:spLocks noGrp="1"/>
          </p:cNvSpPr>
          <p:nvPr>
            <p:ph type="body" sz="quarter" idx="11"/>
          </p:nvPr>
        </p:nvSpPr>
        <p:spPr>
          <a:xfrm>
            <a:off x="1028700" y="5029200"/>
            <a:ext cx="7084219" cy="457200"/>
          </a:xfrm>
        </p:spPr>
        <p:txBody>
          <a:bodyPr anchor="ctr" anchorCtr="1"/>
          <a:lstStyle>
            <a:lvl1pPr marL="0" indent="0">
              <a:buNone/>
              <a:defRPr sz="1500">
                <a:solidFill>
                  <a:srgbClr val="005D9C"/>
                </a:solidFill>
              </a:defRPr>
            </a:lvl1pPr>
          </a:lstStyle>
          <a:p>
            <a:pPr lvl="0"/>
            <a:r>
              <a:rPr lang="en-US"/>
              <a:t>Edit Master text styles</a:t>
            </a:r>
          </a:p>
        </p:txBody>
      </p:sp>
    </p:spTree>
    <p:extLst>
      <p:ext uri="{BB962C8B-B14F-4D97-AF65-F5344CB8AC3E}">
        <p14:creationId xmlns:p14="http://schemas.microsoft.com/office/powerpoint/2010/main" val="1527622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ey Fac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4C7BD6F7-D669-1C3C-BC64-0DF1A960E102}"/>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4422BCD9-81F4-0A55-F15B-0D1E479216B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59FAFB0D-F6C1-7DE5-7788-27080D432AFE}"/>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4858D4C3-8578-255F-C910-E16316B066CA}"/>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59A28CEF-60D4-1423-BFE7-6935ABEB76DF}"/>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C8712744-29BB-3339-491A-CF4296CF75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2" name="Text Placeholder 16"/>
          <p:cNvSpPr>
            <a:spLocks noGrp="1"/>
          </p:cNvSpPr>
          <p:nvPr>
            <p:ph type="body" sz="quarter" idx="10"/>
          </p:nvPr>
        </p:nvSpPr>
        <p:spPr>
          <a:xfrm>
            <a:off x="1028700" y="2286000"/>
            <a:ext cx="7084314" cy="1828800"/>
          </a:xfrm>
        </p:spPr>
        <p:txBody>
          <a:bodyPr anchor="b" anchorCtr="1"/>
          <a:lstStyle>
            <a:lvl1pPr marL="0" indent="0" algn="ctr">
              <a:buNone/>
              <a:defRPr sz="7200" b="1" i="0">
                <a:solidFill>
                  <a:srgbClr val="005D9C"/>
                </a:solidFill>
              </a:defRPr>
            </a:lvl1pPr>
          </a:lstStyle>
          <a:p>
            <a:pPr lvl="0"/>
            <a:r>
              <a:rPr lang="en-US"/>
              <a:t>Edit Master text styles</a:t>
            </a:r>
          </a:p>
        </p:txBody>
      </p:sp>
      <p:sp>
        <p:nvSpPr>
          <p:cNvPr id="13" name="Text Placeholder 18"/>
          <p:cNvSpPr>
            <a:spLocks noGrp="1"/>
          </p:cNvSpPr>
          <p:nvPr>
            <p:ph type="body" sz="quarter" idx="11"/>
          </p:nvPr>
        </p:nvSpPr>
        <p:spPr>
          <a:xfrm>
            <a:off x="1028699" y="4114800"/>
            <a:ext cx="7084314" cy="914400"/>
          </a:xfrm>
        </p:spPr>
        <p:txBody>
          <a:bodyPr anchorCtr="1"/>
          <a:lstStyle>
            <a:lvl1pPr marL="0" indent="0">
              <a:buNone/>
              <a:defRPr sz="1800">
                <a:solidFill>
                  <a:srgbClr val="005D9C"/>
                </a:solidFill>
              </a:defRPr>
            </a:lvl1pPr>
          </a:lstStyle>
          <a:p>
            <a:pPr lvl="0"/>
            <a:r>
              <a:rPr lang="en-US"/>
              <a:t>Edit Master text styles</a:t>
            </a:r>
          </a:p>
        </p:txBody>
      </p:sp>
    </p:spTree>
    <p:extLst>
      <p:ext uri="{BB962C8B-B14F-4D97-AF65-F5344CB8AC3E}">
        <p14:creationId xmlns:p14="http://schemas.microsoft.com/office/powerpoint/2010/main" val="1822055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D4CF2A95-7EFC-64F0-217C-C52099D42F05}"/>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909903B5-192A-12ED-6123-D4FF08D7A1F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04DD8FAC-3229-DA7E-BA40-581C5814E351}"/>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E0DA095C-9551-9795-E695-761C877BF528}"/>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60096275-EFB7-2E4F-6E19-4B10BFE7A630}"/>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DE7A921A-AC95-EFCE-9292-8AD176623B4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0" name="Text Placeholder 16"/>
          <p:cNvSpPr>
            <a:spLocks noGrp="1"/>
          </p:cNvSpPr>
          <p:nvPr>
            <p:ph type="body" sz="quarter" idx="10"/>
          </p:nvPr>
        </p:nvSpPr>
        <p:spPr>
          <a:xfrm>
            <a:off x="342900" y="2743200"/>
            <a:ext cx="8455914" cy="1828800"/>
          </a:xfrm>
        </p:spPr>
        <p:txBody>
          <a:bodyPr anchor="ctr"/>
          <a:lstStyle>
            <a:lvl1pPr marL="0" indent="0" algn="ctr">
              <a:buNone/>
              <a:defRPr sz="3600" i="0">
                <a:solidFill>
                  <a:srgbClr val="005D9C"/>
                </a:solidFill>
              </a:defRPr>
            </a:lvl1pPr>
          </a:lstStyle>
          <a:p>
            <a:pPr lvl="0"/>
            <a:r>
              <a:rPr lang="en-US"/>
              <a:t>Edit Master text styles</a:t>
            </a:r>
          </a:p>
        </p:txBody>
      </p:sp>
    </p:spTree>
    <p:extLst>
      <p:ext uri="{BB962C8B-B14F-4D97-AF65-F5344CB8AC3E}">
        <p14:creationId xmlns:p14="http://schemas.microsoft.com/office/powerpoint/2010/main" val="207771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 Callou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A67282EE-E234-CB07-672C-388D5AF6B1F4}"/>
              </a:ext>
            </a:extLst>
          </p:cNvPr>
          <p:cNvPicPr>
            <a:picLocks noChangeAspect="1"/>
          </p:cNvPicPr>
          <p:nvPr/>
        </p:nvPicPr>
        <p:blipFill>
          <a:blip r:embed="rId2">
            <a:extLst>
              <a:ext uri="{28A0092B-C50C-407E-A947-70E740481C1C}">
                <a14:useLocalDpi xmlns:a14="http://schemas.microsoft.com/office/drawing/2010/main" val="0"/>
              </a:ext>
            </a:extLst>
          </a:blip>
          <a:srcRect l="34196" t="50764" r="36108" b="12555"/>
          <a:stretch>
            <a:fillRect/>
          </a:stretch>
        </p:blipFill>
        <p:spPr bwMode="auto">
          <a:xfrm>
            <a:off x="0" y="0"/>
            <a:ext cx="91487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 descr="Image">
            <a:extLst>
              <a:ext uri="{FF2B5EF4-FFF2-40B4-BE49-F238E27FC236}">
                <a16:creationId xmlns:a16="http://schemas.microsoft.com/office/drawing/2014/main" id="{4D15EC65-E608-341F-6E19-5DDF185461B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 descr="Image">
            <a:extLst>
              <a:ext uri="{FF2B5EF4-FFF2-40B4-BE49-F238E27FC236}">
                <a16:creationId xmlns:a16="http://schemas.microsoft.com/office/drawing/2014/main" id="{E5C6357C-0940-5BEE-F735-B33A694F8AA5}"/>
              </a:ext>
            </a:extLst>
          </p:cNvPr>
          <p:cNvPicPr>
            <a:picLocks/>
          </p:cNvPicPr>
          <p:nvPr/>
        </p:nvPicPr>
        <p:blipFill>
          <a:blip r:embed="rId4">
            <a:extLst>
              <a:ext uri="{28A0092B-C50C-407E-A947-70E740481C1C}">
                <a14:useLocalDpi xmlns:a14="http://schemas.microsoft.com/office/drawing/2010/main" val="0"/>
              </a:ext>
            </a:extLst>
          </a:blip>
          <a:srcRect l="9601" t="50764" r="11511" b="18542"/>
          <a:stretch>
            <a:fillRect/>
          </a:stretch>
        </p:blipFill>
        <p:spPr bwMode="auto">
          <a:xfrm>
            <a:off x="0" y="6583363"/>
            <a:ext cx="9148763" cy="287337"/>
          </a:xfrm>
          <a:prstGeom prst="rect">
            <a:avLst/>
          </a:prstGeom>
          <a:solidFill>
            <a:srgbClr val="0070C0"/>
          </a:solidFill>
          <a:ln>
            <a:noFill/>
          </a:ln>
          <a:extLst>
            <a:ext uri="{91240B29-F687-4F45-9708-019B960494DF}">
              <a14:hiddenLine xmlns:a14="http://schemas.microsoft.com/office/drawing/2010/main" w="12700">
                <a:solidFill>
                  <a:srgbClr val="000000"/>
                </a:solidFill>
                <a:miter lim="400000"/>
                <a:headEnd/>
                <a:tailEnd/>
              </a14:hiddenLine>
            </a:ext>
          </a:extLst>
        </p:spPr>
      </p:pic>
      <p:sp>
        <p:nvSpPr>
          <p:cNvPr id="5" name="© 2023 Methodist Health System. All rights reserved.">
            <a:extLst>
              <a:ext uri="{FF2B5EF4-FFF2-40B4-BE49-F238E27FC236}">
                <a16:creationId xmlns:a16="http://schemas.microsoft.com/office/drawing/2014/main" id="{95B1AA91-D475-0CE3-54D3-15C8BB2A0CBE}"/>
              </a:ext>
            </a:extLst>
          </p:cNvPr>
          <p:cNvSpPr txBox="1"/>
          <p:nvPr/>
        </p:nvSpPr>
        <p:spPr>
          <a:xfrm>
            <a:off x="0" y="6645275"/>
            <a:ext cx="9142413" cy="153988"/>
          </a:xfrm>
          <a:prstGeom prst="rect">
            <a:avLst/>
          </a:prstGeom>
          <a:ln w="12700">
            <a:miter lim="400000"/>
          </a:ln>
        </p:spPr>
        <p:txBody>
          <a:bodyPr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eaLnBrk="1" fontAlgn="auto" hangingPunct="1">
              <a:lnSpc>
                <a:spcPct val="100000"/>
              </a:lnSpc>
              <a:spcBef>
                <a:spcPts val="0"/>
              </a:spcBef>
              <a:spcAft>
                <a:spcPts val="0"/>
              </a:spcAft>
              <a:defRPr/>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6" name="Image" descr="Image">
            <a:extLst>
              <a:ext uri="{FF2B5EF4-FFF2-40B4-BE49-F238E27FC236}">
                <a16:creationId xmlns:a16="http://schemas.microsoft.com/office/drawing/2014/main" id="{4CE1288D-DECA-201B-29C7-3B8021E8F2C7}"/>
              </a:ext>
            </a:extLst>
          </p:cNvPr>
          <p:cNvPicPr>
            <a:picLocks noChangeAspect="1"/>
          </p:cNvPicPr>
          <p:nvPr/>
        </p:nvPicPr>
        <p:blipFill>
          <a:blip r:embed="rId5">
            <a:extLst>
              <a:ext uri="{28A0092B-C50C-407E-A947-70E740481C1C}">
                <a14:useLocalDpi xmlns:a14="http://schemas.microsoft.com/office/drawing/2010/main" val="0"/>
              </a:ext>
            </a:extLst>
          </a:blip>
          <a:srcRect l="3114" t="33374" r="69510" b="42856"/>
          <a:stretch>
            <a:fillRect/>
          </a:stretch>
        </p:blipFill>
        <p:spPr bwMode="auto">
          <a:xfrm>
            <a:off x="-31750" y="4597400"/>
            <a:ext cx="1797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9" descr="A black and white logo&#10;&#10;Description automatically generated">
            <a:extLst>
              <a:ext uri="{FF2B5EF4-FFF2-40B4-BE49-F238E27FC236}">
                <a16:creationId xmlns:a16="http://schemas.microsoft.com/office/drawing/2014/main" id="{CE0A3DDA-EBFB-E694-178A-B956D5B03E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60338"/>
            <a:ext cx="1390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0"/>
            <a:ext cx="6858000" cy="914400"/>
          </a:xfrm>
        </p:spPr>
        <p:txBody>
          <a:bodyPr>
            <a:normAutofit/>
          </a:bodyPr>
          <a:lstStyle>
            <a:lvl1pPr>
              <a:defRPr sz="3000" b="1">
                <a:solidFill>
                  <a:schemeClr val="bg1"/>
                </a:solidFill>
              </a:defRPr>
            </a:lvl1pPr>
          </a:lstStyle>
          <a:p>
            <a:r>
              <a:rPr lang="en-US"/>
              <a:t>Click to edit Master title style</a:t>
            </a:r>
            <a:endParaRPr lang="en-US" dirty="0"/>
          </a:p>
        </p:txBody>
      </p:sp>
      <p:sp>
        <p:nvSpPr>
          <p:cNvPr id="15" name="Text Placeholder 20"/>
          <p:cNvSpPr>
            <a:spLocks noGrp="1"/>
          </p:cNvSpPr>
          <p:nvPr>
            <p:ph type="body" sz="quarter" idx="10"/>
          </p:nvPr>
        </p:nvSpPr>
        <p:spPr>
          <a:xfrm>
            <a:off x="342900" y="914400"/>
            <a:ext cx="8455914" cy="914400"/>
          </a:xfrm>
        </p:spPr>
        <p:txBody>
          <a:bodyPr anchor="ctr"/>
          <a:lstStyle>
            <a:lvl1pPr marL="0" indent="0">
              <a:buNone/>
              <a:defRPr sz="2100" b="0">
                <a:solidFill>
                  <a:srgbClr val="005D9C"/>
                </a:solidFill>
              </a:defRPr>
            </a:lvl1pPr>
          </a:lstStyle>
          <a:p>
            <a:pPr lvl="0"/>
            <a:r>
              <a:rPr lang="en-US"/>
              <a:t>Edit Master text styles</a:t>
            </a:r>
          </a:p>
        </p:txBody>
      </p:sp>
      <p:sp>
        <p:nvSpPr>
          <p:cNvPr id="17" name="Text Placeholder 16"/>
          <p:cNvSpPr>
            <a:spLocks noGrp="1"/>
          </p:cNvSpPr>
          <p:nvPr>
            <p:ph type="body" sz="quarter" idx="11"/>
          </p:nvPr>
        </p:nvSpPr>
        <p:spPr>
          <a:xfrm>
            <a:off x="342900" y="1828800"/>
            <a:ext cx="531495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8"/>
          <p:cNvSpPr>
            <a:spLocks noGrp="1"/>
          </p:cNvSpPr>
          <p:nvPr>
            <p:ph type="body" sz="quarter" idx="12"/>
          </p:nvPr>
        </p:nvSpPr>
        <p:spPr>
          <a:xfrm>
            <a:off x="5657849" y="1828800"/>
            <a:ext cx="3140964" cy="2057400"/>
          </a:xfrm>
        </p:spPr>
        <p:txBody>
          <a:bodyPr anchor="b" anchorCtr="1"/>
          <a:lstStyle>
            <a:lvl1pPr marL="0" indent="0">
              <a:buNone/>
              <a:defRPr sz="3600" b="1">
                <a:solidFill>
                  <a:srgbClr val="005D9C"/>
                </a:solidFill>
              </a:defRPr>
            </a:lvl1pPr>
          </a:lstStyle>
          <a:p>
            <a:pPr lvl="0"/>
            <a:r>
              <a:rPr lang="en-US"/>
              <a:t>Edit Master text styles</a:t>
            </a:r>
          </a:p>
        </p:txBody>
      </p:sp>
      <p:sp>
        <p:nvSpPr>
          <p:cNvPr id="20" name="Text Placeholder 18"/>
          <p:cNvSpPr>
            <a:spLocks noGrp="1"/>
          </p:cNvSpPr>
          <p:nvPr>
            <p:ph type="body" sz="quarter" idx="13"/>
          </p:nvPr>
        </p:nvSpPr>
        <p:spPr>
          <a:xfrm>
            <a:off x="5657756" y="3886199"/>
            <a:ext cx="3140963" cy="2057400"/>
          </a:xfrm>
        </p:spPr>
        <p:txBody>
          <a:bodyPr anchorCtr="1"/>
          <a:lstStyle>
            <a:lvl1pPr marL="0" indent="0">
              <a:buNone/>
              <a:defRPr sz="1500"/>
            </a:lvl1pPr>
          </a:lstStyle>
          <a:p>
            <a:pPr lvl="0"/>
            <a:r>
              <a:rPr lang="en-US"/>
              <a:t>Edit Master text styles</a:t>
            </a:r>
          </a:p>
        </p:txBody>
      </p:sp>
    </p:spTree>
    <p:extLst>
      <p:ext uri="{BB962C8B-B14F-4D97-AF65-F5344CB8AC3E}">
        <p14:creationId xmlns:p14="http://schemas.microsoft.com/office/powerpoint/2010/main" val="2359645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684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lvl1pPr>
              <a:defRPr sz="4000">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124200"/>
            <a:ext cx="6400800" cy="914400"/>
          </a:xfrm>
        </p:spPr>
        <p:txBody>
          <a:bodyPr/>
          <a:lstStyle>
            <a:lvl1pPr marL="0" indent="0" algn="ctr">
              <a:buNone/>
              <a:defRPr sz="2800">
                <a:solidFill>
                  <a:schemeClr val="bg1"/>
                </a:solidFill>
                <a:latin typeface="Century Gothic" panose="020B050202020202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4624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defRPr sz="4000"/>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D5A26CF0-6C52-58C9-3024-17EF33273080}"/>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00974D8F-C9D7-4F05-AD44-6E6218B84F20}" type="slidenum">
              <a:rPr lang="en-US" altLang="en-US"/>
              <a:pPr>
                <a:defRPr/>
              </a:pPr>
              <a:t>‹#›</a:t>
            </a:fld>
            <a:endParaRPr lang="en-US" altLang="en-US"/>
          </a:p>
        </p:txBody>
      </p:sp>
    </p:spTree>
    <p:extLst>
      <p:ext uri="{BB962C8B-B14F-4D97-AF65-F5344CB8AC3E}">
        <p14:creationId xmlns:p14="http://schemas.microsoft.com/office/powerpoint/2010/main" val="2971468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45428E10-4602-7ED6-4EA0-70CFADE10D34}"/>
              </a:ext>
            </a:extLst>
          </p:cNvPr>
          <p:cNvSpPr>
            <a:spLocks noGrp="1" noChangeArrowheads="1"/>
          </p:cNvSpPr>
          <p:nvPr>
            <p:ph type="dt" sz="half" idx="10"/>
          </p:nvPr>
        </p:nvSpPr>
        <p:spPr>
          <a:xfrm>
            <a:off x="6727825" y="6408738"/>
            <a:ext cx="1919288" cy="365125"/>
          </a:xfrm>
          <a:prstGeom prst="rect">
            <a:avLst/>
          </a:prstGeom>
        </p:spPr>
        <p:txBody>
          <a:bodyPr/>
          <a:lstStyle>
            <a:lvl1pPr eaLnBrk="1" fontAlgn="auto" hangingPunct="1">
              <a:spcBef>
                <a:spcPct val="20000"/>
              </a:spcBef>
              <a:spcAft>
                <a:spcPts val="0"/>
              </a:spcAft>
              <a:buFontTx/>
              <a:buChar char="•"/>
              <a:defRPr>
                <a:latin typeface="Century Gothic" panose="020B0502020202020204" pitchFamily="34" charset="0"/>
              </a:defRPr>
            </a:lvl1pPr>
          </a:lstStyle>
          <a:p>
            <a:pPr>
              <a:defRPr/>
            </a:pPr>
            <a:fld id="{6EF7FB89-364C-4486-9E03-9B7BCBE53570}" type="datetime1">
              <a:rPr lang="en-US"/>
              <a:pPr>
                <a:defRPr/>
              </a:pPr>
              <a:t>1/15/2026</a:t>
            </a:fld>
            <a:endParaRPr lang="en-US" altLang="en-US" dirty="0"/>
          </a:p>
        </p:txBody>
      </p:sp>
      <p:sp>
        <p:nvSpPr>
          <p:cNvPr id="6" name="Rectangle 17">
            <a:extLst>
              <a:ext uri="{FF2B5EF4-FFF2-40B4-BE49-F238E27FC236}">
                <a16:creationId xmlns:a16="http://schemas.microsoft.com/office/drawing/2014/main" id="{5BC15486-6631-A748-4C45-1715444D0608}"/>
              </a:ext>
            </a:extLst>
          </p:cNvPr>
          <p:cNvSpPr>
            <a:spLocks noGrp="1" noChangeArrowheads="1"/>
          </p:cNvSpPr>
          <p:nvPr>
            <p:ph type="sldNum"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3846959D-958C-4BA4-9ECE-56A07EC384F5}" type="slidenum">
              <a:rPr lang="en-US" altLang="en-US"/>
              <a:pPr>
                <a:defRPr/>
              </a:pPr>
              <a:t>‹#›</a:t>
            </a:fld>
            <a:endParaRPr lang="en-US" altLang="en-US"/>
          </a:p>
        </p:txBody>
      </p:sp>
    </p:spTree>
    <p:extLst>
      <p:ext uri="{BB962C8B-B14F-4D97-AF65-F5344CB8AC3E}">
        <p14:creationId xmlns:p14="http://schemas.microsoft.com/office/powerpoint/2010/main" val="1512199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A1AE909F-2669-2ED7-4B1F-673D919FAF72}"/>
              </a:ext>
            </a:extLst>
          </p:cNvPr>
          <p:cNvSpPr>
            <a:spLocks noGrp="1" noChangeArrowheads="1"/>
          </p:cNvSpPr>
          <p:nvPr>
            <p:ph type="dt" sz="half" idx="10"/>
          </p:nvPr>
        </p:nvSpPr>
        <p:spPr>
          <a:xfrm>
            <a:off x="6727825" y="6408738"/>
            <a:ext cx="1919288" cy="365125"/>
          </a:xfrm>
          <a:prstGeom prst="rect">
            <a:avLst/>
          </a:prstGeom>
        </p:spPr>
        <p:txBody>
          <a:bodyPr/>
          <a:lstStyle>
            <a:lvl1pPr eaLnBrk="1" fontAlgn="auto" hangingPunct="1">
              <a:spcBef>
                <a:spcPct val="20000"/>
              </a:spcBef>
              <a:spcAft>
                <a:spcPts val="0"/>
              </a:spcAft>
              <a:buFontTx/>
              <a:buChar char="•"/>
              <a:defRPr>
                <a:latin typeface="Century Gothic" panose="020B0502020202020204" pitchFamily="34" charset="0"/>
              </a:defRPr>
            </a:lvl1pPr>
          </a:lstStyle>
          <a:p>
            <a:pPr>
              <a:defRPr/>
            </a:pPr>
            <a:fld id="{86904D3A-305A-4BDF-85AE-3EC9A4888C73}" type="datetime1">
              <a:rPr lang="en-US"/>
              <a:pPr>
                <a:defRPr/>
              </a:pPr>
              <a:t>1/15/2026</a:t>
            </a:fld>
            <a:endParaRPr lang="en-US" altLang="en-US" dirty="0"/>
          </a:p>
        </p:txBody>
      </p:sp>
      <p:sp>
        <p:nvSpPr>
          <p:cNvPr id="6" name="Rectangle 17">
            <a:extLst>
              <a:ext uri="{FF2B5EF4-FFF2-40B4-BE49-F238E27FC236}">
                <a16:creationId xmlns:a16="http://schemas.microsoft.com/office/drawing/2014/main" id="{E42548C1-34B8-1D98-D4BE-0F2353A26F81}"/>
              </a:ext>
            </a:extLst>
          </p:cNvPr>
          <p:cNvSpPr>
            <a:spLocks noGrp="1" noChangeArrowheads="1"/>
          </p:cNvSpPr>
          <p:nvPr>
            <p:ph type="sldNum"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9909F921-A2A0-4A73-925A-53053441758C}" type="slidenum">
              <a:rPr lang="en-US" altLang="en-US"/>
              <a:pPr>
                <a:defRPr/>
              </a:pPr>
              <a:t>‹#›</a:t>
            </a:fld>
            <a:endParaRPr lang="en-US" altLang="en-US"/>
          </a:p>
        </p:txBody>
      </p:sp>
    </p:spTree>
    <p:extLst>
      <p:ext uri="{BB962C8B-B14F-4D97-AF65-F5344CB8AC3E}">
        <p14:creationId xmlns:p14="http://schemas.microsoft.com/office/powerpoint/2010/main" val="211276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E5F5DD04-CEC8-7FCE-E3CB-4A2AD9B47DCF}"/>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5" name="Image" descr="Image">
            <a:extLst>
              <a:ext uri="{FF2B5EF4-FFF2-40B4-BE49-F238E27FC236}">
                <a16:creationId xmlns:a16="http://schemas.microsoft.com/office/drawing/2014/main" id="{17A474B1-DFF6-148A-A742-AE78FF7332A4}"/>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9" name="Image" descr="Image">
            <a:extLst>
              <a:ext uri="{FF2B5EF4-FFF2-40B4-BE49-F238E27FC236}">
                <a16:creationId xmlns:a16="http://schemas.microsoft.com/office/drawing/2014/main" id="{C03725C6-12C1-BAC0-CB4C-1A2BBA126E10}"/>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10" name="© 2023 Methodist Health System. All rights reserved.">
            <a:extLst>
              <a:ext uri="{FF2B5EF4-FFF2-40B4-BE49-F238E27FC236}">
                <a16:creationId xmlns:a16="http://schemas.microsoft.com/office/drawing/2014/main" id="{52EBAC6D-7724-0F19-9374-4222332555E8}"/>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11" name="Image" descr="Image">
            <a:extLst>
              <a:ext uri="{FF2B5EF4-FFF2-40B4-BE49-F238E27FC236}">
                <a16:creationId xmlns:a16="http://schemas.microsoft.com/office/drawing/2014/main" id="{9189252E-15CC-515B-D5B0-BD01E463E079}"/>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2" name="Title 1">
            <a:extLst>
              <a:ext uri="{FF2B5EF4-FFF2-40B4-BE49-F238E27FC236}">
                <a16:creationId xmlns:a16="http://schemas.microsoft.com/office/drawing/2014/main" id="{40675B1C-9A10-E86B-BFD1-DE898B912991}"/>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pic>
        <p:nvPicPr>
          <p:cNvPr id="4" name="Picture 3" descr="A black and white logo&#10;&#10;Description automatically generated">
            <a:extLst>
              <a:ext uri="{FF2B5EF4-FFF2-40B4-BE49-F238E27FC236}">
                <a16:creationId xmlns:a16="http://schemas.microsoft.com/office/drawing/2014/main" id="{A9C4E9CD-E3B3-B22C-3871-5870CBE2CCAB}"/>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3457925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77724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695700"/>
            <a:ext cx="77724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2A9DA5B8-C640-9018-6B99-44A28FDE3BA7}"/>
              </a:ext>
            </a:extLst>
          </p:cNvPr>
          <p:cNvSpPr>
            <a:spLocks noGrp="1" noChangeArrowheads="1"/>
          </p:cNvSpPr>
          <p:nvPr>
            <p:ph type="dt" sz="half" idx="10"/>
          </p:nvPr>
        </p:nvSpPr>
        <p:spPr>
          <a:xfrm>
            <a:off x="6727825" y="6408738"/>
            <a:ext cx="1919288" cy="365125"/>
          </a:xfrm>
          <a:prstGeom prst="rect">
            <a:avLst/>
          </a:prstGeom>
        </p:spPr>
        <p:txBody>
          <a:bodyPr/>
          <a:lstStyle>
            <a:lvl1pPr eaLnBrk="1" fontAlgn="auto" hangingPunct="1">
              <a:spcBef>
                <a:spcPct val="20000"/>
              </a:spcBef>
              <a:spcAft>
                <a:spcPts val="0"/>
              </a:spcAft>
              <a:buFontTx/>
              <a:buChar char="•"/>
              <a:defRPr>
                <a:latin typeface="Century Gothic" panose="020B0502020202020204" pitchFamily="34" charset="0"/>
              </a:defRPr>
            </a:lvl1pPr>
          </a:lstStyle>
          <a:p>
            <a:pPr>
              <a:defRPr/>
            </a:pPr>
            <a:fld id="{F3B43CEC-3B84-4987-B862-1187B42D0B1E}" type="datetime1">
              <a:rPr lang="en-US"/>
              <a:pPr>
                <a:defRPr/>
              </a:pPr>
              <a:t>1/15/2026</a:t>
            </a:fld>
            <a:endParaRPr lang="en-US" altLang="en-US" dirty="0"/>
          </a:p>
        </p:txBody>
      </p:sp>
      <p:sp>
        <p:nvSpPr>
          <p:cNvPr id="6" name="Rectangle 17">
            <a:extLst>
              <a:ext uri="{FF2B5EF4-FFF2-40B4-BE49-F238E27FC236}">
                <a16:creationId xmlns:a16="http://schemas.microsoft.com/office/drawing/2014/main" id="{EAB55A24-7D35-A917-7182-86BEF9E58BF8}"/>
              </a:ext>
            </a:extLst>
          </p:cNvPr>
          <p:cNvSpPr>
            <a:spLocks noGrp="1" noChangeArrowheads="1"/>
          </p:cNvSpPr>
          <p:nvPr>
            <p:ph type="sldNum"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04A42605-C25C-4208-BB4B-DB2C633D6F32}" type="slidenum">
              <a:rPr lang="en-US" altLang="en-US"/>
              <a:pPr>
                <a:defRPr/>
              </a:pPr>
              <a:t>‹#›</a:t>
            </a:fld>
            <a:endParaRPr lang="en-US" altLang="en-US"/>
          </a:p>
        </p:txBody>
      </p:sp>
    </p:spTree>
    <p:extLst>
      <p:ext uri="{BB962C8B-B14F-4D97-AF65-F5344CB8AC3E}">
        <p14:creationId xmlns:p14="http://schemas.microsoft.com/office/powerpoint/2010/main" val="3873667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0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12" name="Image" descr="Image">
            <a:extLst>
              <a:ext uri="{FF2B5EF4-FFF2-40B4-BE49-F238E27FC236}">
                <a16:creationId xmlns:a16="http://schemas.microsoft.com/office/drawing/2014/main" id="{2873C242-DC05-B2EA-BB1B-B0FBC25DC13D}"/>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13" name="Image" descr="Image">
            <a:extLst>
              <a:ext uri="{FF2B5EF4-FFF2-40B4-BE49-F238E27FC236}">
                <a16:creationId xmlns:a16="http://schemas.microsoft.com/office/drawing/2014/main" id="{5D54BBDA-B68A-8ECB-CDB1-EE042A3A194B}"/>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4" name="Image" descr="Image">
            <a:extLst>
              <a:ext uri="{FF2B5EF4-FFF2-40B4-BE49-F238E27FC236}">
                <a16:creationId xmlns:a16="http://schemas.microsoft.com/office/drawing/2014/main" id="{7E2C1D67-05C0-EFCA-859D-958349FC729B}"/>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5" name="© 2023 Methodist Health System. All rights reserved.">
            <a:extLst>
              <a:ext uri="{FF2B5EF4-FFF2-40B4-BE49-F238E27FC236}">
                <a16:creationId xmlns:a16="http://schemas.microsoft.com/office/drawing/2014/main" id="{D2B51EB7-6B4F-5CC6-734B-3875CED2925A}"/>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10" name="Image" descr="Image">
            <a:extLst>
              <a:ext uri="{FF2B5EF4-FFF2-40B4-BE49-F238E27FC236}">
                <a16:creationId xmlns:a16="http://schemas.microsoft.com/office/drawing/2014/main" id="{E698A93A-A2AD-344F-A32C-848C0510F16A}"/>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2" name="Title 1">
            <a:extLst>
              <a:ext uri="{FF2B5EF4-FFF2-40B4-BE49-F238E27FC236}">
                <a16:creationId xmlns:a16="http://schemas.microsoft.com/office/drawing/2014/main" id="{54FA158B-D176-AD0F-31C0-9DCF9B6EE20A}"/>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3" name="Content Placeholder 2">
            <a:extLst>
              <a:ext uri="{FF2B5EF4-FFF2-40B4-BE49-F238E27FC236}">
                <a16:creationId xmlns:a16="http://schemas.microsoft.com/office/drawing/2014/main" id="{52681F36-1A52-00E9-C03B-0506CC4D0316}"/>
              </a:ext>
            </a:extLst>
          </p:cNvPr>
          <p:cNvSpPr>
            <a:spLocks noGrp="1"/>
          </p:cNvSpPr>
          <p:nvPr>
            <p:ph idx="1"/>
          </p:nvPr>
        </p:nvSpPr>
        <p:spPr>
          <a:xfrm>
            <a:off x="342900" y="1371600"/>
            <a:ext cx="8455914"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black and white logo&#10;&#10;Description automatically generated">
            <a:extLst>
              <a:ext uri="{FF2B5EF4-FFF2-40B4-BE49-F238E27FC236}">
                <a16:creationId xmlns:a16="http://schemas.microsoft.com/office/drawing/2014/main" id="{2E0242F2-06C2-B77D-FDB0-1A29BA4A5A32}"/>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140063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6F74DC3-A1DA-DFC8-6A19-1DA15D6F40B2}"/>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5DF2EE2E-3923-9CEA-98C3-84BD858BFC93}"/>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6" name="Image" descr="Image">
            <a:extLst>
              <a:ext uri="{FF2B5EF4-FFF2-40B4-BE49-F238E27FC236}">
                <a16:creationId xmlns:a16="http://schemas.microsoft.com/office/drawing/2014/main" id="{4E7048F0-8B8C-44E5-5391-E01AA1A9FF64}"/>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7" name="© 2023 Methodist Health System. All rights reserved.">
            <a:extLst>
              <a:ext uri="{FF2B5EF4-FFF2-40B4-BE49-F238E27FC236}">
                <a16:creationId xmlns:a16="http://schemas.microsoft.com/office/drawing/2014/main" id="{5DCEFEAC-B09F-E705-20AF-DAEAEAD659E4}"/>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9" name="Image" descr="Image">
            <a:extLst>
              <a:ext uri="{FF2B5EF4-FFF2-40B4-BE49-F238E27FC236}">
                <a16:creationId xmlns:a16="http://schemas.microsoft.com/office/drawing/2014/main" id="{11FA31FB-D210-4B2F-AA90-4A077FEA184D}"/>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2" name="Title 1">
            <a:extLst>
              <a:ext uri="{FF2B5EF4-FFF2-40B4-BE49-F238E27FC236}">
                <a16:creationId xmlns:a16="http://schemas.microsoft.com/office/drawing/2014/main" id="{40675B1C-9A10-E86B-BFD1-DE898B912991}"/>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1" name="Text Placeholder 2">
            <a:extLst>
              <a:ext uri="{FF2B5EF4-FFF2-40B4-BE49-F238E27FC236}">
                <a16:creationId xmlns:a16="http://schemas.microsoft.com/office/drawing/2014/main" id="{8F5CD679-C23E-DA46-3B54-5AC87A9B3F05}"/>
              </a:ext>
            </a:extLst>
          </p:cNvPr>
          <p:cNvSpPr>
            <a:spLocks noGrp="1"/>
          </p:cNvSpPr>
          <p:nvPr>
            <p:ph type="body" idx="1" hasCustomPrompt="1"/>
          </p:nvPr>
        </p:nvSpPr>
        <p:spPr>
          <a:xfrm>
            <a:off x="342900" y="914400"/>
            <a:ext cx="8455914" cy="914400"/>
          </a:xfrm>
        </p:spPr>
        <p:txBody>
          <a:bodyPr anchor="ctr" anchorCtr="0">
            <a:normAutofit/>
          </a:bodyPr>
          <a:lstStyle>
            <a:lvl1pPr marL="0" indent="0">
              <a:buNone/>
              <a:defRPr sz="21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Subtitle</a:t>
            </a:r>
          </a:p>
        </p:txBody>
      </p:sp>
      <p:pic>
        <p:nvPicPr>
          <p:cNvPr id="5" name="Picture 4" descr="A black and white logo&#10;&#10;Description automatically generated">
            <a:extLst>
              <a:ext uri="{FF2B5EF4-FFF2-40B4-BE49-F238E27FC236}">
                <a16:creationId xmlns:a16="http://schemas.microsoft.com/office/drawing/2014/main" id="{95083A2F-288B-91DE-FFE4-5FE802730171}"/>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399670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pic>
        <p:nvPicPr>
          <p:cNvPr id="16" name="Image" descr="Image">
            <a:extLst>
              <a:ext uri="{FF2B5EF4-FFF2-40B4-BE49-F238E27FC236}">
                <a16:creationId xmlns:a16="http://schemas.microsoft.com/office/drawing/2014/main" id="{A0520FAD-FF63-CD0F-8232-FF1EE03D2280}"/>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17" name="Image" descr="Image">
            <a:extLst>
              <a:ext uri="{FF2B5EF4-FFF2-40B4-BE49-F238E27FC236}">
                <a16:creationId xmlns:a16="http://schemas.microsoft.com/office/drawing/2014/main" id="{4C7F7640-282C-D660-BD1D-69E29BE8EF24}"/>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18" name="Image" descr="Image">
            <a:extLst>
              <a:ext uri="{FF2B5EF4-FFF2-40B4-BE49-F238E27FC236}">
                <a16:creationId xmlns:a16="http://schemas.microsoft.com/office/drawing/2014/main" id="{82DF2813-CB62-7A1E-E9A6-B44A8195613A}"/>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19" name="© 2023 Methodist Health System. All rights reserved.">
            <a:extLst>
              <a:ext uri="{FF2B5EF4-FFF2-40B4-BE49-F238E27FC236}">
                <a16:creationId xmlns:a16="http://schemas.microsoft.com/office/drawing/2014/main" id="{91347AC3-0314-CD44-625E-895317AA5B54}"/>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20" name="Image" descr="Image">
            <a:extLst>
              <a:ext uri="{FF2B5EF4-FFF2-40B4-BE49-F238E27FC236}">
                <a16:creationId xmlns:a16="http://schemas.microsoft.com/office/drawing/2014/main" id="{DA7FD4EF-EFDF-A254-7391-881671B7FB1C}"/>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2" name="Title 1">
            <a:extLst>
              <a:ext uri="{FF2B5EF4-FFF2-40B4-BE49-F238E27FC236}">
                <a16:creationId xmlns:a16="http://schemas.microsoft.com/office/drawing/2014/main" id="{42DD21AB-6FD3-F55B-2146-9AF2583C6CD8}"/>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3" name="Text Placeholder 2">
            <a:extLst>
              <a:ext uri="{FF2B5EF4-FFF2-40B4-BE49-F238E27FC236}">
                <a16:creationId xmlns:a16="http://schemas.microsoft.com/office/drawing/2014/main" id="{EE068B0A-0A13-A968-6243-33C49418F718}"/>
              </a:ext>
            </a:extLst>
          </p:cNvPr>
          <p:cNvSpPr>
            <a:spLocks noGrp="1"/>
          </p:cNvSpPr>
          <p:nvPr>
            <p:ph type="body" idx="1" hasCustomPrompt="1"/>
          </p:nvPr>
        </p:nvSpPr>
        <p:spPr>
          <a:xfrm>
            <a:off x="342900" y="914400"/>
            <a:ext cx="8455914" cy="914400"/>
          </a:xfrm>
        </p:spPr>
        <p:txBody>
          <a:bodyPr anchor="ctr" anchorCtr="0">
            <a:normAutofit/>
          </a:bodyPr>
          <a:lstStyle>
            <a:lvl1pPr marL="0" indent="0">
              <a:buNone/>
              <a:defRPr sz="2100" b="0">
                <a:solidFill>
                  <a:srgbClr val="005D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Subtitle</a:t>
            </a:r>
          </a:p>
        </p:txBody>
      </p:sp>
      <p:sp>
        <p:nvSpPr>
          <p:cNvPr id="4" name="Content Placeholder 3">
            <a:extLst>
              <a:ext uri="{FF2B5EF4-FFF2-40B4-BE49-F238E27FC236}">
                <a16:creationId xmlns:a16="http://schemas.microsoft.com/office/drawing/2014/main" id="{9ADEE53C-4C19-EF91-8C4D-165EE8D7E0B3}"/>
              </a:ext>
            </a:extLst>
          </p:cNvPr>
          <p:cNvSpPr>
            <a:spLocks noGrp="1"/>
          </p:cNvSpPr>
          <p:nvPr>
            <p:ph sz="half" idx="2"/>
          </p:nvPr>
        </p:nvSpPr>
        <p:spPr>
          <a:xfrm>
            <a:off x="342900" y="1828800"/>
            <a:ext cx="845591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and white logo&#10;&#10;Description automatically generated">
            <a:extLst>
              <a:ext uri="{FF2B5EF4-FFF2-40B4-BE49-F238E27FC236}">
                <a16:creationId xmlns:a16="http://schemas.microsoft.com/office/drawing/2014/main" id="{43A898A5-67AC-E8C8-F1AF-1AEB7F52FE05}"/>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391164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Up Content">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id="{13ABF22B-8559-7C66-FF5E-1A6BB879C387}"/>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14" name="Image" descr="Image">
            <a:extLst>
              <a:ext uri="{FF2B5EF4-FFF2-40B4-BE49-F238E27FC236}">
                <a16:creationId xmlns:a16="http://schemas.microsoft.com/office/drawing/2014/main" id="{878E3915-5902-771A-551C-5424A6FFA499}"/>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15" name="Image" descr="Image">
            <a:extLst>
              <a:ext uri="{FF2B5EF4-FFF2-40B4-BE49-F238E27FC236}">
                <a16:creationId xmlns:a16="http://schemas.microsoft.com/office/drawing/2014/main" id="{0D5C681E-D89E-57DA-F913-720EFAC43941}"/>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16" name="© 2023 Methodist Health System. All rights reserved.">
            <a:extLst>
              <a:ext uri="{FF2B5EF4-FFF2-40B4-BE49-F238E27FC236}">
                <a16:creationId xmlns:a16="http://schemas.microsoft.com/office/drawing/2014/main" id="{97CE672A-D91B-5232-2570-286DB9544D4B}"/>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17" name="Image" descr="Image">
            <a:extLst>
              <a:ext uri="{FF2B5EF4-FFF2-40B4-BE49-F238E27FC236}">
                <a16:creationId xmlns:a16="http://schemas.microsoft.com/office/drawing/2014/main" id="{CC627CF7-CE57-5BC2-4591-66E6B6FA7EA5}"/>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18" name="Title 1">
            <a:extLst>
              <a:ext uri="{FF2B5EF4-FFF2-40B4-BE49-F238E27FC236}">
                <a16:creationId xmlns:a16="http://schemas.microsoft.com/office/drawing/2014/main" id="{FB675C5A-3785-FA5F-3ED1-3240034DC4D8}"/>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3" name="Content Placeholder 2">
            <a:extLst>
              <a:ext uri="{FF2B5EF4-FFF2-40B4-BE49-F238E27FC236}">
                <a16:creationId xmlns:a16="http://schemas.microsoft.com/office/drawing/2014/main" id="{17C82006-9C10-7276-14B2-FAD39719E5D2}"/>
              </a:ext>
            </a:extLst>
          </p:cNvPr>
          <p:cNvSpPr>
            <a:spLocks noGrp="1"/>
          </p:cNvSpPr>
          <p:nvPr>
            <p:ph sz="half" idx="1"/>
          </p:nvPr>
        </p:nvSpPr>
        <p:spPr>
          <a:xfrm>
            <a:off x="342900" y="1828800"/>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316E7C9-3236-26C0-0205-3453F4CCD45C}"/>
              </a:ext>
            </a:extLst>
          </p:cNvPr>
          <p:cNvSpPr>
            <a:spLocks noGrp="1"/>
          </p:cNvSpPr>
          <p:nvPr>
            <p:ph sz="half" idx="2"/>
          </p:nvPr>
        </p:nvSpPr>
        <p:spPr>
          <a:xfrm>
            <a:off x="4629150" y="1828800"/>
            <a:ext cx="416966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BB2926B7-2B21-89C1-660E-B5D334FA2B40}"/>
              </a:ext>
            </a:extLst>
          </p:cNvPr>
          <p:cNvSpPr>
            <a:spLocks noGrp="1"/>
          </p:cNvSpPr>
          <p:nvPr>
            <p:ph type="body" sz="quarter" idx="10" hasCustomPrompt="1"/>
          </p:nvPr>
        </p:nvSpPr>
        <p:spPr>
          <a:xfrm>
            <a:off x="342900" y="914400"/>
            <a:ext cx="8455914" cy="914400"/>
          </a:xfrm>
        </p:spPr>
        <p:txBody>
          <a:bodyPr anchor="ctr" anchorCtr="0">
            <a:normAutofit/>
          </a:bodyPr>
          <a:lstStyle>
            <a:lvl1pPr marL="0" indent="0">
              <a:buNone/>
              <a:defRPr sz="2100" b="0">
                <a:solidFill>
                  <a:srgbClr val="005D9C"/>
                </a:solidFill>
              </a:defRPr>
            </a:lvl1pPr>
          </a:lstStyle>
          <a:p>
            <a:pPr lvl="0"/>
            <a:r>
              <a:rPr lang="en-US" dirty="0"/>
              <a:t>Click to Enter Subtitle</a:t>
            </a:r>
          </a:p>
        </p:txBody>
      </p:sp>
      <p:pic>
        <p:nvPicPr>
          <p:cNvPr id="2" name="Picture 1" descr="A black and white logo&#10;&#10;Description automatically generated">
            <a:extLst>
              <a:ext uri="{FF2B5EF4-FFF2-40B4-BE49-F238E27FC236}">
                <a16:creationId xmlns:a16="http://schemas.microsoft.com/office/drawing/2014/main" id="{3F342A6D-30BD-0258-D3E9-E3FECCB9ACD5}"/>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187283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Up Content">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160D19A8-ABB8-B6E3-337D-28EACE0A2B43}"/>
              </a:ext>
            </a:extLst>
          </p:cNvPr>
          <p:cNvPicPr>
            <a:picLocks noChangeAspect="1"/>
          </p:cNvPicPr>
          <p:nvPr/>
        </p:nvPicPr>
        <p:blipFill>
          <a:blip r:embed="rId2"/>
          <a:srcRect l="34197" t="50765" r="36108" b="12555"/>
          <a:stretch>
            <a:fillRect/>
          </a:stretch>
        </p:blipFill>
        <p:spPr>
          <a:xfrm>
            <a:off x="0" y="0"/>
            <a:ext cx="9148361" cy="909721"/>
          </a:xfrm>
          <a:prstGeom prst="rect">
            <a:avLst/>
          </a:prstGeom>
          <a:ln w="12700">
            <a:miter lim="400000"/>
          </a:ln>
        </p:spPr>
      </p:pic>
      <p:pic>
        <p:nvPicPr>
          <p:cNvPr id="4" name="Image" descr="Image">
            <a:extLst>
              <a:ext uri="{FF2B5EF4-FFF2-40B4-BE49-F238E27FC236}">
                <a16:creationId xmlns:a16="http://schemas.microsoft.com/office/drawing/2014/main" id="{88BF782C-33B9-32F6-7C24-E75E0E8A42F3}"/>
              </a:ext>
            </a:extLst>
          </p:cNvPr>
          <p:cNvPicPr>
            <a:picLocks/>
          </p:cNvPicPr>
          <p:nvPr/>
        </p:nvPicPr>
        <p:blipFill>
          <a:blip r:embed="rId3">
            <a:alphaModFix amt="43873"/>
          </a:blip>
          <a:stretch>
            <a:fillRect/>
          </a:stretch>
        </p:blipFill>
        <p:spPr>
          <a:xfrm>
            <a:off x="2180" y="0"/>
            <a:ext cx="9141714" cy="914400"/>
          </a:xfrm>
          <a:prstGeom prst="rect">
            <a:avLst/>
          </a:prstGeom>
          <a:ln w="12700">
            <a:miter lim="400000"/>
          </a:ln>
        </p:spPr>
      </p:pic>
      <p:pic>
        <p:nvPicPr>
          <p:cNvPr id="5" name="Image" descr="Image">
            <a:extLst>
              <a:ext uri="{FF2B5EF4-FFF2-40B4-BE49-F238E27FC236}">
                <a16:creationId xmlns:a16="http://schemas.microsoft.com/office/drawing/2014/main" id="{0F8BDD74-6400-FDA2-5D4E-0C5B696C4646}"/>
              </a:ext>
            </a:extLst>
          </p:cNvPr>
          <p:cNvPicPr>
            <a:picLocks/>
          </p:cNvPicPr>
          <p:nvPr/>
        </p:nvPicPr>
        <p:blipFill>
          <a:blip r:embed="rId2"/>
          <a:srcRect l="9601" t="50765" r="11511" b="18542"/>
          <a:stretch>
            <a:fillRect/>
          </a:stretch>
        </p:blipFill>
        <p:spPr>
          <a:xfrm>
            <a:off x="0" y="6583709"/>
            <a:ext cx="9148361" cy="287459"/>
          </a:xfrm>
          <a:prstGeom prst="rect">
            <a:avLst/>
          </a:prstGeom>
          <a:solidFill>
            <a:srgbClr val="0070C0"/>
          </a:solidFill>
          <a:ln w="12700">
            <a:miter lim="400000"/>
          </a:ln>
        </p:spPr>
      </p:pic>
      <p:sp>
        <p:nvSpPr>
          <p:cNvPr id="6" name="© 2023 Methodist Health System. All rights reserved.">
            <a:extLst>
              <a:ext uri="{FF2B5EF4-FFF2-40B4-BE49-F238E27FC236}">
                <a16:creationId xmlns:a16="http://schemas.microsoft.com/office/drawing/2014/main" id="{9BD5E129-8E2B-E853-145E-1C1001E9B29A}"/>
              </a:ext>
            </a:extLst>
          </p:cNvPr>
          <p:cNvSpPr txBox="1"/>
          <p:nvPr/>
        </p:nvSpPr>
        <p:spPr>
          <a:xfrm>
            <a:off x="0" y="6645904"/>
            <a:ext cx="914171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r" defTabSz="457200">
              <a:lnSpc>
                <a:spcPts val="3000"/>
              </a:lnSpc>
              <a:defRPr sz="1600">
                <a:solidFill>
                  <a:srgbClr val="FFFFFF"/>
                </a:solidFill>
                <a:latin typeface="Helvetica Light"/>
                <a:ea typeface="Helvetica Light"/>
                <a:cs typeface="Helvetica Light"/>
                <a:sym typeface="Helvetica Light"/>
              </a:defRPr>
            </a:lvl1pPr>
          </a:lstStyle>
          <a:p>
            <a:pPr algn="ctr">
              <a:lnSpc>
                <a:spcPct val="100000"/>
              </a:lnSpc>
            </a:pPr>
            <a:r>
              <a:rPr sz="750" dirty="0">
                <a:latin typeface="Calibri" panose="020F0502020204030204" pitchFamily="34" charset="0"/>
                <a:cs typeface="Calibri" panose="020F0502020204030204" pitchFamily="34" charset="0"/>
              </a:rPr>
              <a:t>© 202</a:t>
            </a:r>
            <a:r>
              <a:rPr lang="en-US" sz="750" dirty="0">
                <a:latin typeface="Calibri" panose="020F0502020204030204" pitchFamily="34" charset="0"/>
                <a:cs typeface="Calibri" panose="020F0502020204030204" pitchFamily="34" charset="0"/>
              </a:rPr>
              <a:t>4</a:t>
            </a:r>
            <a:r>
              <a:rPr sz="750" dirty="0">
                <a:latin typeface="Calibri" panose="020F0502020204030204" pitchFamily="34" charset="0"/>
                <a:cs typeface="Calibri" panose="020F0502020204030204" pitchFamily="34" charset="0"/>
              </a:rPr>
              <a:t> Methodist Health System. All rights reserved.</a:t>
            </a:r>
          </a:p>
        </p:txBody>
      </p:sp>
      <p:pic>
        <p:nvPicPr>
          <p:cNvPr id="7" name="Image" descr="Image">
            <a:extLst>
              <a:ext uri="{FF2B5EF4-FFF2-40B4-BE49-F238E27FC236}">
                <a16:creationId xmlns:a16="http://schemas.microsoft.com/office/drawing/2014/main" id="{61628096-4EA1-B797-62C4-638DD61438A7}"/>
              </a:ext>
            </a:extLst>
          </p:cNvPr>
          <p:cNvPicPr>
            <a:picLocks noChangeAspect="1"/>
          </p:cNvPicPr>
          <p:nvPr/>
        </p:nvPicPr>
        <p:blipFill>
          <a:blip r:embed="rId4"/>
          <a:srcRect l="3115" t="33374" r="69510" b="42856"/>
          <a:stretch>
            <a:fillRect/>
          </a:stretch>
        </p:blipFill>
        <p:spPr>
          <a:xfrm>
            <a:off x="-32179" y="4597284"/>
            <a:ext cx="1796758" cy="2284903"/>
          </a:xfrm>
          <a:prstGeom prst="rect">
            <a:avLst/>
          </a:prstGeom>
          <a:ln w="12700">
            <a:miter lim="400000"/>
          </a:ln>
        </p:spPr>
      </p:pic>
      <p:sp>
        <p:nvSpPr>
          <p:cNvPr id="8" name="Title 1">
            <a:extLst>
              <a:ext uri="{FF2B5EF4-FFF2-40B4-BE49-F238E27FC236}">
                <a16:creationId xmlns:a16="http://schemas.microsoft.com/office/drawing/2014/main" id="{50EEF532-E0D9-5F44-02B4-60BF6C7BCB21}"/>
              </a:ext>
            </a:extLst>
          </p:cNvPr>
          <p:cNvSpPr>
            <a:spLocks noGrp="1"/>
          </p:cNvSpPr>
          <p:nvPr>
            <p:ph type="title" hasCustomPrompt="1"/>
          </p:nvPr>
        </p:nvSpPr>
        <p:spPr>
          <a:xfrm>
            <a:off x="342900" y="0"/>
            <a:ext cx="6858000" cy="914400"/>
          </a:xfrm>
        </p:spPr>
        <p:txBody>
          <a:bodyPr>
            <a:normAutofit/>
          </a:bodyPr>
          <a:lstStyle>
            <a:lvl1pPr>
              <a:defRPr sz="3000" b="1">
                <a:solidFill>
                  <a:schemeClr val="bg1"/>
                </a:solidFill>
              </a:defRPr>
            </a:lvl1pPr>
          </a:lstStyle>
          <a:p>
            <a:r>
              <a:rPr lang="en-US" dirty="0"/>
              <a:t>Click to Enter Title</a:t>
            </a:r>
          </a:p>
        </p:txBody>
      </p:sp>
      <p:sp>
        <p:nvSpPr>
          <p:cNvPr id="10" name="Content Placeholder 2">
            <a:extLst>
              <a:ext uri="{FF2B5EF4-FFF2-40B4-BE49-F238E27FC236}">
                <a16:creationId xmlns:a16="http://schemas.microsoft.com/office/drawing/2014/main" id="{F1ED8598-5C86-EEBA-F2FC-7BC45D658EDC}"/>
              </a:ext>
            </a:extLst>
          </p:cNvPr>
          <p:cNvSpPr>
            <a:spLocks noGrp="1"/>
          </p:cNvSpPr>
          <p:nvPr>
            <p:ph sz="half" idx="1"/>
          </p:nvPr>
        </p:nvSpPr>
        <p:spPr>
          <a:xfrm>
            <a:off x="342900" y="1828800"/>
            <a:ext cx="2743200" cy="4114800"/>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382C7023-8E76-600A-4901-5ED51F9116F9}"/>
              </a:ext>
            </a:extLst>
          </p:cNvPr>
          <p:cNvSpPr>
            <a:spLocks noGrp="1"/>
          </p:cNvSpPr>
          <p:nvPr>
            <p:ph sz="half" idx="2"/>
          </p:nvPr>
        </p:nvSpPr>
        <p:spPr>
          <a:xfrm>
            <a:off x="3199257" y="1828800"/>
            <a:ext cx="2743200" cy="4114800"/>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2" name="Text Placeholder 20">
            <a:extLst>
              <a:ext uri="{FF2B5EF4-FFF2-40B4-BE49-F238E27FC236}">
                <a16:creationId xmlns:a16="http://schemas.microsoft.com/office/drawing/2014/main" id="{74A5CEBE-2F02-2443-6E8F-6B65D93DC033}"/>
              </a:ext>
            </a:extLst>
          </p:cNvPr>
          <p:cNvSpPr>
            <a:spLocks noGrp="1"/>
          </p:cNvSpPr>
          <p:nvPr>
            <p:ph type="body" sz="quarter" idx="10" hasCustomPrompt="1"/>
          </p:nvPr>
        </p:nvSpPr>
        <p:spPr>
          <a:xfrm>
            <a:off x="342900" y="914400"/>
            <a:ext cx="8455914" cy="914400"/>
          </a:xfrm>
        </p:spPr>
        <p:txBody>
          <a:bodyPr anchor="ctr" anchorCtr="0">
            <a:normAutofit/>
          </a:bodyPr>
          <a:lstStyle>
            <a:lvl1pPr marL="0" indent="0">
              <a:buNone/>
              <a:defRPr sz="2100" b="0">
                <a:solidFill>
                  <a:srgbClr val="005D9C"/>
                </a:solidFill>
              </a:defRPr>
            </a:lvl1pPr>
          </a:lstStyle>
          <a:p>
            <a:pPr lvl="0"/>
            <a:r>
              <a:rPr lang="en-US" dirty="0"/>
              <a:t>Click to Enter Subtitle</a:t>
            </a:r>
          </a:p>
        </p:txBody>
      </p:sp>
      <p:sp>
        <p:nvSpPr>
          <p:cNvPr id="13" name="Content Placeholder 3">
            <a:extLst>
              <a:ext uri="{FF2B5EF4-FFF2-40B4-BE49-F238E27FC236}">
                <a16:creationId xmlns:a16="http://schemas.microsoft.com/office/drawing/2014/main" id="{C67E5D32-A08B-3D37-904C-A9E7078D9675}"/>
              </a:ext>
            </a:extLst>
          </p:cNvPr>
          <p:cNvSpPr>
            <a:spLocks noGrp="1"/>
          </p:cNvSpPr>
          <p:nvPr>
            <p:ph sz="half" idx="11"/>
          </p:nvPr>
        </p:nvSpPr>
        <p:spPr>
          <a:xfrm>
            <a:off x="6055614" y="1828800"/>
            <a:ext cx="2743200" cy="4114800"/>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2" name="Picture 1" descr="A black and white logo&#10;&#10;Description automatically generated">
            <a:extLst>
              <a:ext uri="{FF2B5EF4-FFF2-40B4-BE49-F238E27FC236}">
                <a16:creationId xmlns:a16="http://schemas.microsoft.com/office/drawing/2014/main" id="{5655A7FA-640F-7697-ACAA-6E92A6FBFF46}"/>
              </a:ext>
            </a:extLst>
          </p:cNvPr>
          <p:cNvPicPr>
            <a:picLocks noChangeAspect="1"/>
          </p:cNvPicPr>
          <p:nvPr/>
        </p:nvPicPr>
        <p:blipFill>
          <a:blip r:embed="rId5"/>
          <a:stretch>
            <a:fillRect/>
          </a:stretch>
        </p:blipFill>
        <p:spPr>
          <a:xfrm>
            <a:off x="7502652" y="160020"/>
            <a:ext cx="1390099" cy="594360"/>
          </a:xfrm>
          <a:prstGeom prst="rect">
            <a:avLst/>
          </a:prstGeom>
        </p:spPr>
      </p:pic>
    </p:spTree>
    <p:extLst>
      <p:ext uri="{BB962C8B-B14F-4D97-AF65-F5344CB8AC3E}">
        <p14:creationId xmlns:p14="http://schemas.microsoft.com/office/powerpoint/2010/main" val="119342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D1AE0-2AAD-A7DD-DC44-C5DE3EE939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EFB0F-6D01-77DA-4418-F134BB1A9A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a:extLst>
              <a:ext uri="{FF2B5EF4-FFF2-40B4-BE49-F238E27FC236}">
                <a16:creationId xmlns:a16="http://schemas.microsoft.com/office/drawing/2014/main" id="{D47B3676-1DA6-45CA-4770-D3C9B3CCF090}"/>
              </a:ext>
            </a:extLst>
          </p:cNvPr>
          <p:cNvSpPr txBox="1">
            <a:spLocks/>
          </p:cNvSpPr>
          <p:nvPr/>
        </p:nvSpPr>
        <p:spPr>
          <a:xfrm>
            <a:off x="8637373" y="6337415"/>
            <a:ext cx="514350" cy="2224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1">
                    <a:lumOff val="-13575"/>
                  </a:schemeClr>
                </a:solidFill>
                <a:effectLst/>
                <a:uFillTx/>
                <a:latin typeface="Helvetica Neue Light"/>
                <a:ea typeface="Helvetica Neue Light"/>
                <a:cs typeface="Helvetica Neue Light"/>
                <a:sym typeface="Helvetica Neue Light"/>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solidFill>
                  <a:srgbClr val="005D9C"/>
                </a:solidFill>
              </a:rPr>
              <a:pPr/>
              <a:t>‹#›</a:t>
            </a:fld>
            <a:endParaRPr lang="en-US" sz="900" dirty="0">
              <a:solidFill>
                <a:srgbClr val="005D9C"/>
              </a:solidFill>
            </a:endParaRPr>
          </a:p>
        </p:txBody>
      </p:sp>
    </p:spTree>
    <p:extLst>
      <p:ext uri="{BB962C8B-B14F-4D97-AF65-F5344CB8AC3E}">
        <p14:creationId xmlns:p14="http://schemas.microsoft.com/office/powerpoint/2010/main" val="30391221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9478C2-146A-E3C3-AB9E-96B68ACFD4D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BEF2611-C7F3-52AB-1BD1-C0A96EDA0B2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a:extLst>
              <a:ext uri="{FF2B5EF4-FFF2-40B4-BE49-F238E27FC236}">
                <a16:creationId xmlns:a16="http://schemas.microsoft.com/office/drawing/2014/main" id="{E5103BFC-3358-2E17-9CC5-67C897757CF7}"/>
              </a:ext>
            </a:extLst>
          </p:cNvPr>
          <p:cNvSpPr txBox="1">
            <a:spLocks/>
          </p:cNvSpPr>
          <p:nvPr/>
        </p:nvSpPr>
        <p:spPr>
          <a:xfrm>
            <a:off x="8637588" y="6337300"/>
            <a:ext cx="514350" cy="222250"/>
          </a:xfrm>
          <a:prstGeom prst="rect">
            <a:avLst/>
          </a:prstGeom>
        </p:spPr>
        <p:txBody>
          <a:bodyPr/>
          <a:lstStyle>
            <a:lvl1pPr defTabSz="2436813">
              <a:defRPr>
                <a:solidFill>
                  <a:schemeClr val="tx1"/>
                </a:solidFill>
                <a:latin typeface="Calibri" panose="020F0502020204030204" pitchFamily="34" charset="0"/>
              </a:defRPr>
            </a:lvl1pPr>
            <a:lvl2pPr indent="457200" defTabSz="2436813">
              <a:defRPr>
                <a:solidFill>
                  <a:schemeClr val="tx1"/>
                </a:solidFill>
                <a:latin typeface="Calibri" panose="020F0502020204030204" pitchFamily="34" charset="0"/>
              </a:defRPr>
            </a:lvl2pPr>
            <a:lvl3pPr indent="914400" defTabSz="2436813">
              <a:defRPr>
                <a:solidFill>
                  <a:schemeClr val="tx1"/>
                </a:solidFill>
                <a:latin typeface="Calibri" panose="020F0502020204030204" pitchFamily="34" charset="0"/>
              </a:defRPr>
            </a:lvl3pPr>
            <a:lvl4pPr indent="1371600" defTabSz="2436813">
              <a:defRPr>
                <a:solidFill>
                  <a:schemeClr val="tx1"/>
                </a:solidFill>
                <a:latin typeface="Calibri" panose="020F0502020204030204" pitchFamily="34" charset="0"/>
              </a:defRPr>
            </a:lvl4pPr>
            <a:lvl5pPr indent="1828800" defTabSz="2436813">
              <a:defRPr>
                <a:solidFill>
                  <a:schemeClr val="tx1"/>
                </a:solidFill>
                <a:latin typeface="Calibri" panose="020F0502020204030204" pitchFamily="34" charset="0"/>
              </a:defRPr>
            </a:lvl5pPr>
            <a:lvl6pPr marL="457200" indent="1828800" defTabSz="2436813" eaLnBrk="0" fontAlgn="base" hangingPunct="0">
              <a:spcBef>
                <a:spcPct val="0"/>
              </a:spcBef>
              <a:spcAft>
                <a:spcPct val="0"/>
              </a:spcAft>
              <a:defRPr>
                <a:solidFill>
                  <a:schemeClr val="tx1"/>
                </a:solidFill>
                <a:latin typeface="Calibri" panose="020F0502020204030204" pitchFamily="34" charset="0"/>
              </a:defRPr>
            </a:lvl6pPr>
            <a:lvl7pPr marL="914400" indent="1828800" defTabSz="2436813" eaLnBrk="0" fontAlgn="base" hangingPunct="0">
              <a:spcBef>
                <a:spcPct val="0"/>
              </a:spcBef>
              <a:spcAft>
                <a:spcPct val="0"/>
              </a:spcAft>
              <a:defRPr>
                <a:solidFill>
                  <a:schemeClr val="tx1"/>
                </a:solidFill>
                <a:latin typeface="Calibri" panose="020F0502020204030204" pitchFamily="34" charset="0"/>
              </a:defRPr>
            </a:lvl7pPr>
            <a:lvl8pPr marL="1371600" indent="1828800" defTabSz="2436813" eaLnBrk="0" fontAlgn="base" hangingPunct="0">
              <a:spcBef>
                <a:spcPct val="0"/>
              </a:spcBef>
              <a:spcAft>
                <a:spcPct val="0"/>
              </a:spcAft>
              <a:defRPr>
                <a:solidFill>
                  <a:schemeClr val="tx1"/>
                </a:solidFill>
                <a:latin typeface="Calibri" panose="020F0502020204030204" pitchFamily="34" charset="0"/>
              </a:defRPr>
            </a:lvl8pPr>
            <a:lvl9pPr marL="1828800" indent="1828800" defTabSz="2436813" eaLnBrk="0" fontAlgn="base" hangingPunct="0">
              <a:spcBef>
                <a:spcPct val="0"/>
              </a:spcBef>
              <a:spcAft>
                <a:spcPct val="0"/>
              </a:spcAft>
              <a:defRPr>
                <a:solidFill>
                  <a:schemeClr val="tx1"/>
                </a:solidFill>
                <a:latin typeface="Calibri" panose="020F0502020204030204" pitchFamily="34" charset="0"/>
              </a:defRPr>
            </a:lvl9pPr>
          </a:lstStyle>
          <a:p>
            <a:pPr algn="ctr" eaLnBrk="1">
              <a:defRPr/>
            </a:pPr>
            <a:fld id="{D5236EDC-A033-4CA9-A896-1C6FEA4EF28E}" type="slidenum">
              <a:rPr lang="en-US" altLang="en-US" sz="900" smtClean="0">
                <a:solidFill>
                  <a:srgbClr val="005D9C"/>
                </a:solidFill>
                <a:latin typeface="Helvetica Neue Light"/>
                <a:ea typeface="Helvetica Neue Light"/>
                <a:cs typeface="Helvetica Neue Light"/>
                <a:sym typeface="Helvetica Neue Light"/>
              </a:rPr>
              <a:pPr algn="ctr" eaLnBrk="1">
                <a:defRPr/>
              </a:pPr>
              <a:t>‹#›</a:t>
            </a:fld>
            <a:endParaRPr lang="en-US" altLang="en-US" sz="900">
              <a:solidFill>
                <a:srgbClr val="005D9C"/>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575550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Lst>
  <p:txStyles>
    <p:titleStyle>
      <a:lvl1pPr algn="l" defTabSz="685800" rtl="0" eaLnBrk="0" fontAlgn="base" hangingPunct="0">
        <a:lnSpc>
          <a:spcPct val="90000"/>
        </a:lnSpc>
        <a:spcBef>
          <a:spcPct val="0"/>
        </a:spcBef>
        <a:spcAft>
          <a:spcPct val="0"/>
        </a:spcAft>
        <a:defRPr sz="3300" kern="1200">
          <a:solidFill>
            <a:schemeClr val="tx1"/>
          </a:solidFill>
          <a:latin typeface="Calibri" panose="020F0502020204030204" pitchFamily="34" charset="0"/>
          <a:ea typeface="+mj-ea"/>
          <a:cs typeface="Calibri" panose="020F050202020403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panose="020F0502020204030204" pitchFamily="34" charset="0"/>
          <a:cs typeface="Calibri" panose="020F05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lvl="0" indent="0" defTabSz="685800" rtl="0" eaLnBrk="1" fontAlgn="auto" latinLnBrk="0" hangingPunct="1">
              <a:lnSpc>
                <a:spcPct val="100000"/>
              </a:lnSpc>
              <a:spcBef>
                <a:spcPts val="0"/>
              </a:spcBef>
              <a:spcAft>
                <a:spcPts val="0"/>
              </a:spcAft>
              <a:tabLst/>
              <a:defRPr/>
            </a:pPr>
            <a:br>
              <a:rPr kumimoji="0" lang="es-P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endParaRPr lang="es-PR" noProof="0" dirty="0"/>
          </a:p>
        </p:txBody>
      </p:sp>
      <p:sp>
        <p:nvSpPr>
          <p:cNvPr id="3" name="Subtitle 2"/>
          <p:cNvSpPr>
            <a:spLocks noGrp="1"/>
          </p:cNvSpPr>
          <p:nvPr>
            <p:ph type="subTitle" idx="1"/>
          </p:nvPr>
        </p:nvSpPr>
        <p:spPr/>
        <p:txBody>
          <a:bodyPr>
            <a:normAutofit/>
          </a:bodyPr>
          <a:lstStyle/>
          <a:p>
            <a:r>
              <a:rPr lang="es-PR" dirty="0" err="1"/>
              <a:t>January</a:t>
            </a:r>
            <a:r>
              <a:rPr lang="es-PR" dirty="0"/>
              <a:t> 2026</a:t>
            </a:r>
            <a:endParaRPr lang="es-PR" noProof="0" dirty="0"/>
          </a:p>
        </p:txBody>
      </p:sp>
      <p:sp>
        <p:nvSpPr>
          <p:cNvPr id="5" name="Text Placeholder 4">
            <a:extLst>
              <a:ext uri="{FF2B5EF4-FFF2-40B4-BE49-F238E27FC236}">
                <a16:creationId xmlns:a16="http://schemas.microsoft.com/office/drawing/2014/main" id="{3B9F177D-C0D7-5C97-308F-1A19EE675A3E}"/>
              </a:ext>
            </a:extLst>
          </p:cNvPr>
          <p:cNvSpPr>
            <a:spLocks noGrp="1"/>
          </p:cNvSpPr>
          <p:nvPr>
            <p:ph type="body" sz="quarter" idx="10"/>
          </p:nvPr>
        </p:nvSpPr>
        <p:spPr/>
        <p:txBody>
          <a:bodyPr/>
          <a:lstStyle/>
          <a:p>
            <a:r>
              <a:rPr lang="es-PR" noProof="0" dirty="0"/>
              <a:t>Evaluación </a:t>
            </a:r>
            <a:r>
              <a:rPr lang="es-PR" noProof="0" dirty="0" err="1"/>
              <a:t>Pre-trasplante</a:t>
            </a:r>
            <a:r>
              <a:rPr lang="es-PR" noProof="0" dirty="0"/>
              <a:t> </a:t>
            </a:r>
            <a:endParaRPr lang="en-US" dirty="0"/>
          </a:p>
        </p:txBody>
      </p:sp>
    </p:spTree>
    <p:extLst>
      <p:ext uri="{BB962C8B-B14F-4D97-AF65-F5344CB8AC3E}">
        <p14:creationId xmlns:p14="http://schemas.microsoft.com/office/powerpoint/2010/main" val="299928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Riesgos Psicosociales </a:t>
            </a:r>
          </a:p>
        </p:txBody>
      </p:sp>
      <p:sp>
        <p:nvSpPr>
          <p:cNvPr id="3" name="Content Placeholder 2"/>
          <p:cNvSpPr>
            <a:spLocks noGrp="1"/>
          </p:cNvSpPr>
          <p:nvPr>
            <p:ph idx="1"/>
          </p:nvPr>
        </p:nvSpPr>
        <p:spPr/>
        <p:txBody>
          <a:bodyPr/>
          <a:lstStyle/>
          <a:p>
            <a:r>
              <a:rPr lang="es-PR" noProof="0" dirty="0"/>
              <a:t>Ansiedad</a:t>
            </a:r>
          </a:p>
          <a:p>
            <a:r>
              <a:rPr lang="es-PR" noProof="0" dirty="0"/>
              <a:t>Estrés</a:t>
            </a:r>
          </a:p>
          <a:p>
            <a:r>
              <a:rPr lang="es-PR" noProof="0" dirty="0"/>
              <a:t>Depresión </a:t>
            </a:r>
          </a:p>
        </p:txBody>
      </p:sp>
      <p:pic>
        <p:nvPicPr>
          <p:cNvPr id="4" name="Picture 4" descr="C:\Users\Nisa021788\AppData\Local\Microsoft\Windows\Temporary Internet Files\Content.IE5\QHI5HP7Y\Stress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26670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1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Equipo de Trasplante</a:t>
            </a:r>
          </a:p>
        </p:txBody>
      </p:sp>
      <p:sp>
        <p:nvSpPr>
          <p:cNvPr id="3" name="Content Placeholder 2"/>
          <p:cNvSpPr>
            <a:spLocks noGrp="1"/>
          </p:cNvSpPr>
          <p:nvPr>
            <p:ph idx="1"/>
          </p:nvPr>
        </p:nvSpPr>
        <p:spPr/>
        <p:txBody>
          <a:bodyPr/>
          <a:lstStyle/>
          <a:p>
            <a:r>
              <a:rPr lang="es-PR" sz="2000" noProof="0" dirty="0"/>
              <a:t>Nefrólogo de trasplante</a:t>
            </a:r>
          </a:p>
          <a:p>
            <a:r>
              <a:rPr lang="es-PR" sz="2000" noProof="0" dirty="0"/>
              <a:t>Cirujano de trasplante</a:t>
            </a:r>
          </a:p>
          <a:p>
            <a:r>
              <a:rPr lang="es-PR" sz="2000" noProof="0" dirty="0"/>
              <a:t>Coordinador de trasplante</a:t>
            </a:r>
          </a:p>
          <a:p>
            <a:r>
              <a:rPr lang="es-PR" sz="2000" noProof="0" dirty="0"/>
              <a:t>Trabajador Social</a:t>
            </a:r>
          </a:p>
          <a:p>
            <a:r>
              <a:rPr lang="es-PR" sz="2000" noProof="0" dirty="0"/>
              <a:t>Psicólogo/ Psiquiatra</a:t>
            </a:r>
          </a:p>
          <a:p>
            <a:r>
              <a:rPr lang="es-PR" sz="2000" noProof="0" dirty="0"/>
              <a:t>Dietista</a:t>
            </a:r>
          </a:p>
          <a:p>
            <a:r>
              <a:rPr lang="es-PR" sz="2000" dirty="0"/>
              <a:t>E</a:t>
            </a:r>
            <a:r>
              <a:rPr lang="es-PR" sz="2000" noProof="0" dirty="0" err="1"/>
              <a:t>nfermeros</a:t>
            </a:r>
            <a:endParaRPr lang="es-PR" sz="2000" noProof="0" dirty="0"/>
          </a:p>
          <a:p>
            <a:r>
              <a:rPr lang="es-PR" sz="2000" noProof="0" dirty="0"/>
              <a:t>Farmacéuticos</a:t>
            </a:r>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791200" y="2057400"/>
            <a:ext cx="2819400" cy="3276600"/>
          </a:xfrm>
          <a:prstGeom prst="rect">
            <a:avLst/>
          </a:prstGeom>
        </p:spPr>
      </p:pic>
    </p:spTree>
    <p:extLst>
      <p:ext uri="{BB962C8B-B14F-4D97-AF65-F5344CB8AC3E}">
        <p14:creationId xmlns:p14="http://schemas.microsoft.com/office/powerpoint/2010/main" val="159210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Pruebas Pre-trasplante</a:t>
            </a:r>
          </a:p>
        </p:txBody>
      </p:sp>
      <p:sp>
        <p:nvSpPr>
          <p:cNvPr id="3" name="Content Placeholder 2"/>
          <p:cNvSpPr>
            <a:spLocks noGrp="1"/>
          </p:cNvSpPr>
          <p:nvPr>
            <p:ph idx="1"/>
          </p:nvPr>
        </p:nvSpPr>
        <p:spPr/>
        <p:txBody>
          <a:bodyPr/>
          <a:lstStyle/>
          <a:p>
            <a:r>
              <a:rPr lang="es-PR" noProof="0" dirty="0"/>
              <a:t>Establece una línea de base sobre su situación de salud</a:t>
            </a:r>
          </a:p>
          <a:p>
            <a:r>
              <a:rPr lang="es-PR" noProof="0" dirty="0"/>
              <a:t>Nos ayuda a detectar cualquier tipo de condición no prevista</a:t>
            </a:r>
          </a:p>
          <a:p>
            <a:r>
              <a:rPr lang="es-PR" noProof="0" dirty="0"/>
              <a:t>Se efectúa en fases </a:t>
            </a:r>
          </a:p>
        </p:txBody>
      </p:sp>
    </p:spTree>
    <p:extLst>
      <p:ext uri="{BB962C8B-B14F-4D97-AF65-F5344CB8AC3E}">
        <p14:creationId xmlns:p14="http://schemas.microsoft.com/office/powerpoint/2010/main" val="100347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Pruebas básicas de evaluación</a:t>
            </a:r>
          </a:p>
        </p:txBody>
      </p:sp>
      <p:sp>
        <p:nvSpPr>
          <p:cNvPr id="3" name="Content Placeholder 2"/>
          <p:cNvSpPr>
            <a:spLocks noGrp="1"/>
          </p:cNvSpPr>
          <p:nvPr>
            <p:ph idx="1"/>
          </p:nvPr>
        </p:nvSpPr>
        <p:spPr/>
        <p:txBody>
          <a:bodyPr/>
          <a:lstStyle/>
          <a:p>
            <a:r>
              <a:rPr lang="es-PR" noProof="0" dirty="0"/>
              <a:t>Todos los pacientes se someten a:</a:t>
            </a:r>
          </a:p>
          <a:p>
            <a:pPr lvl="1">
              <a:buFont typeface="Wingdings" pitchFamily="2" charset="2"/>
              <a:buChar char="Ø"/>
            </a:pPr>
            <a:r>
              <a:rPr lang="es-PR" sz="1500" noProof="0" dirty="0"/>
              <a:t>Pruebas básicas de sangre</a:t>
            </a:r>
          </a:p>
          <a:p>
            <a:pPr lvl="1">
              <a:buFont typeface="Wingdings" pitchFamily="2" charset="2"/>
              <a:buChar char="Ø"/>
            </a:pPr>
            <a:r>
              <a:rPr lang="es-PR" sz="1500" noProof="0" dirty="0"/>
              <a:t>Prueba de tejido o HLA</a:t>
            </a:r>
          </a:p>
          <a:p>
            <a:pPr lvl="1">
              <a:buFont typeface="Wingdings" pitchFamily="2" charset="2"/>
              <a:buChar char="Ø"/>
            </a:pPr>
            <a:r>
              <a:rPr lang="es-PR" sz="1500" noProof="0" dirty="0"/>
              <a:t>Pruebas serológicas</a:t>
            </a:r>
          </a:p>
          <a:p>
            <a:pPr lvl="1">
              <a:buFont typeface="Wingdings" pitchFamily="2" charset="2"/>
              <a:buChar char="Ø"/>
            </a:pPr>
            <a:r>
              <a:rPr lang="es-PR" sz="1500" dirty="0"/>
              <a:t>Radiografía de Tórax</a:t>
            </a:r>
            <a:endParaRPr lang="es-PR" sz="1500" noProof="0" dirty="0"/>
          </a:p>
          <a:p>
            <a:pPr lvl="1">
              <a:buFont typeface="Wingdings" pitchFamily="2" charset="2"/>
              <a:buChar char="Ø"/>
            </a:pPr>
            <a:r>
              <a:rPr lang="es-PR" sz="1500" noProof="0" dirty="0"/>
              <a:t>EKG</a:t>
            </a:r>
          </a:p>
          <a:p>
            <a:pPr lvl="1">
              <a:buFont typeface="Wingdings" pitchFamily="2" charset="2"/>
              <a:buChar char="Ø"/>
            </a:pPr>
            <a:r>
              <a:rPr lang="es-PR" sz="1500" noProof="0" dirty="0"/>
              <a:t>Ecocardiograma</a:t>
            </a:r>
          </a:p>
          <a:p>
            <a:pPr lvl="1">
              <a:buFont typeface="Wingdings" pitchFamily="2" charset="2"/>
              <a:buChar char="Ø"/>
            </a:pPr>
            <a:r>
              <a:rPr lang="es-PR" sz="1500" noProof="0" dirty="0"/>
              <a:t>Sonograma abdominal( CT abdominal)</a:t>
            </a:r>
          </a:p>
          <a:p>
            <a:pPr lvl="1">
              <a:buFont typeface="Wingdings" pitchFamily="2" charset="2"/>
              <a:buChar char="Ø"/>
            </a:pPr>
            <a:r>
              <a:rPr lang="es-PR" sz="1500" noProof="0" dirty="0"/>
              <a:t>Evaluación psicosocial</a:t>
            </a:r>
          </a:p>
          <a:p>
            <a:pPr lvl="1">
              <a:buFont typeface="Wingdings" pitchFamily="2" charset="2"/>
              <a:buChar char="Ø"/>
            </a:pPr>
            <a:r>
              <a:rPr lang="es-PR" sz="1500" noProof="0" dirty="0"/>
              <a:t>Consulta </a:t>
            </a:r>
            <a:r>
              <a:rPr lang="es-PR" sz="1500" dirty="0"/>
              <a:t>con</a:t>
            </a:r>
            <a:r>
              <a:rPr lang="es-PR" sz="1500" noProof="0" dirty="0"/>
              <a:t> la </a:t>
            </a:r>
            <a:r>
              <a:rPr lang="es-PR" sz="1500" dirty="0"/>
              <a:t>Nutricionista</a:t>
            </a:r>
            <a:endParaRPr lang="es-PR" sz="1500" noProof="0" dirty="0"/>
          </a:p>
          <a:p>
            <a:pPr lvl="1">
              <a:buFont typeface="Wingdings" pitchFamily="2" charset="2"/>
              <a:buChar char="Ø"/>
            </a:pPr>
            <a:r>
              <a:rPr lang="es-PR" sz="1500" noProof="0" dirty="0"/>
              <a:t>Consulta </a:t>
            </a:r>
            <a:r>
              <a:rPr lang="es-PR" sz="1500" dirty="0"/>
              <a:t>con el</a:t>
            </a:r>
            <a:r>
              <a:rPr lang="es-PR" sz="1500" noProof="0" dirty="0"/>
              <a:t> Nefrólogo</a:t>
            </a:r>
          </a:p>
          <a:p>
            <a:pPr lvl="1">
              <a:buFont typeface="Wingdings" pitchFamily="2" charset="2"/>
              <a:buChar char="Ø"/>
            </a:pPr>
            <a:r>
              <a:rPr lang="es-PR" sz="1500" noProof="0" dirty="0"/>
              <a:t>Consulta </a:t>
            </a:r>
            <a:r>
              <a:rPr lang="es-PR" sz="1500" dirty="0"/>
              <a:t> con el </a:t>
            </a:r>
            <a:r>
              <a:rPr lang="es-PR" sz="1500" noProof="0" dirty="0"/>
              <a:t>Cirujano</a:t>
            </a:r>
          </a:p>
          <a:p>
            <a:pPr lvl="1">
              <a:buFont typeface="Wingdings" pitchFamily="2" charset="2"/>
              <a:buChar char="Ø"/>
            </a:pPr>
            <a:r>
              <a:rPr lang="es-PR" sz="1500" noProof="0" dirty="0"/>
              <a:t>Consulta </a:t>
            </a:r>
            <a:r>
              <a:rPr lang="es-PR" sz="1500" dirty="0"/>
              <a:t>con el especialista de </a:t>
            </a:r>
            <a:r>
              <a:rPr lang="es-PR" sz="1500" noProof="0" dirty="0"/>
              <a:t> Infectología</a:t>
            </a:r>
          </a:p>
        </p:txBody>
      </p:sp>
      <p:pic>
        <p:nvPicPr>
          <p:cNvPr id="4" name="Picture 4" descr="C:\Users\Nisa021788\AppData\Local\Microsoft\Windows\Temporary Internet Files\Content.IE5\YLOPV04O\image-20150813-18071-igsgy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62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2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Pruebas Adicionales </a:t>
            </a:r>
          </a:p>
        </p:txBody>
      </p:sp>
      <p:sp>
        <p:nvSpPr>
          <p:cNvPr id="3" name="Content Placeholder 2"/>
          <p:cNvSpPr>
            <a:spLocks noGrp="1"/>
          </p:cNvSpPr>
          <p:nvPr>
            <p:ph idx="1"/>
          </p:nvPr>
        </p:nvSpPr>
        <p:spPr/>
        <p:txBody>
          <a:bodyPr/>
          <a:lstStyle/>
          <a:p>
            <a:r>
              <a:rPr lang="es-PR" sz="2400" noProof="0" dirty="0"/>
              <a:t>Pacientes &gt;45- Colonoscopia</a:t>
            </a:r>
          </a:p>
          <a:p>
            <a:r>
              <a:rPr lang="es-PR" sz="2400" noProof="0" dirty="0"/>
              <a:t>Pacientes &gt;55, Diabéticos o otros factores de riesgos –Consulta del Cardiólogo</a:t>
            </a:r>
          </a:p>
          <a:p>
            <a:r>
              <a:rPr lang="es-PR" sz="2400" noProof="0" dirty="0"/>
              <a:t>Hombres sobre los 40 años-PSA</a:t>
            </a:r>
          </a:p>
          <a:p>
            <a:r>
              <a:rPr lang="es-PR" sz="2400" noProof="0" dirty="0"/>
              <a:t>Mujeres  </a:t>
            </a:r>
          </a:p>
          <a:p>
            <a:pPr marL="0" indent="0">
              <a:buNone/>
            </a:pPr>
            <a:r>
              <a:rPr lang="es-PR" sz="2400" noProof="0" dirty="0"/>
              <a:t> - </a:t>
            </a:r>
            <a:r>
              <a:rPr lang="es-PR" sz="2400" noProof="0" dirty="0" err="1"/>
              <a:t>Pap</a:t>
            </a:r>
            <a:r>
              <a:rPr lang="es-PR" sz="2400" noProof="0" dirty="0"/>
              <a:t> </a:t>
            </a:r>
            <a:r>
              <a:rPr lang="es-PR" sz="2400" noProof="0" dirty="0" err="1"/>
              <a:t>smear</a:t>
            </a:r>
            <a:endParaRPr lang="es-PR" sz="2400" noProof="0" dirty="0"/>
          </a:p>
          <a:p>
            <a:pPr marL="0" indent="0">
              <a:buNone/>
            </a:pPr>
            <a:r>
              <a:rPr lang="es-PR" sz="2400" noProof="0" dirty="0"/>
              <a:t> - Mamografía ( sobre la edad de 40)</a:t>
            </a:r>
          </a:p>
          <a:p>
            <a:r>
              <a:rPr lang="es-PR" sz="2400" noProof="0" dirty="0"/>
              <a:t>Fumadores –Prueba de función Pulmonar</a:t>
            </a:r>
          </a:p>
          <a:p>
            <a:r>
              <a:rPr lang="es-PR" sz="2400" noProof="0" dirty="0"/>
              <a:t>Otras pruebas </a:t>
            </a:r>
          </a:p>
        </p:txBody>
      </p:sp>
    </p:spTree>
    <p:extLst>
      <p:ext uri="{BB962C8B-B14F-4D97-AF65-F5344CB8AC3E}">
        <p14:creationId xmlns:p14="http://schemas.microsoft.com/office/powerpoint/2010/main" val="186728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Reunión del Comité de trasplante</a:t>
            </a:r>
          </a:p>
        </p:txBody>
      </p:sp>
      <p:sp>
        <p:nvSpPr>
          <p:cNvPr id="3" name="Content Placeholder 2"/>
          <p:cNvSpPr>
            <a:spLocks noGrp="1"/>
          </p:cNvSpPr>
          <p:nvPr>
            <p:ph idx="1"/>
          </p:nvPr>
        </p:nvSpPr>
        <p:spPr/>
        <p:txBody>
          <a:bodyPr/>
          <a:lstStyle/>
          <a:p>
            <a:r>
              <a:rPr lang="es-PR" sz="2400" noProof="0" dirty="0"/>
              <a:t>La reunión se efectúa los días viernes de cada </a:t>
            </a:r>
            <a:r>
              <a:rPr lang="es-PR" sz="2400" dirty="0"/>
              <a:t>semana</a:t>
            </a:r>
            <a:endParaRPr lang="es-PR" sz="2400" noProof="0" dirty="0"/>
          </a:p>
          <a:p>
            <a:r>
              <a:rPr lang="es-PR" sz="2400" noProof="0" dirty="0"/>
              <a:t>Todo el equipo de trasplante está presente</a:t>
            </a:r>
          </a:p>
          <a:p>
            <a:r>
              <a:rPr lang="es-PR" sz="2400" noProof="0" dirty="0"/>
              <a:t>El coordinador de trasplante efectúa la presentación ante el comité</a:t>
            </a:r>
          </a:p>
          <a:p>
            <a:r>
              <a:rPr lang="es-PR" sz="2400" noProof="0" dirty="0"/>
              <a:t>Los resultados pueden ser:</a:t>
            </a:r>
          </a:p>
          <a:p>
            <a:pPr marL="0" indent="0">
              <a:buNone/>
            </a:pPr>
            <a:r>
              <a:rPr lang="es-PR" sz="2400" noProof="0" dirty="0"/>
              <a:t>       - Aprobado</a:t>
            </a:r>
          </a:p>
          <a:p>
            <a:pPr marL="0" indent="0">
              <a:buNone/>
            </a:pPr>
            <a:r>
              <a:rPr lang="es-PR" sz="2400" noProof="0" dirty="0"/>
              <a:t>       - Denegado</a:t>
            </a:r>
          </a:p>
          <a:p>
            <a:pPr marL="0" indent="0">
              <a:buNone/>
            </a:pPr>
            <a:r>
              <a:rPr lang="es-PR" sz="2400" noProof="0" dirty="0"/>
              <a:t>       - Necesita mas pruebas de evaluación</a:t>
            </a:r>
          </a:p>
          <a:p>
            <a:r>
              <a:rPr lang="es-PR" sz="2400" noProof="0" dirty="0"/>
              <a:t>Notificación de los Resultados </a:t>
            </a:r>
          </a:p>
        </p:txBody>
      </p:sp>
    </p:spTree>
    <p:extLst>
      <p:ext uri="{BB962C8B-B14F-4D97-AF65-F5344CB8AC3E}">
        <p14:creationId xmlns:p14="http://schemas.microsoft.com/office/powerpoint/2010/main" val="199729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¿Cual es el próximo paso?</a:t>
            </a:r>
            <a:endParaRPr lang="es-PR" noProof="0" dirty="0"/>
          </a:p>
        </p:txBody>
      </p:sp>
      <p:sp>
        <p:nvSpPr>
          <p:cNvPr id="3" name="Content Placeholder 2"/>
          <p:cNvSpPr>
            <a:spLocks noGrp="1"/>
          </p:cNvSpPr>
          <p:nvPr>
            <p:ph idx="1"/>
          </p:nvPr>
        </p:nvSpPr>
        <p:spPr/>
        <p:txBody>
          <a:bodyPr/>
          <a:lstStyle/>
          <a:p>
            <a:r>
              <a:rPr lang="es-PR" sz="2400" noProof="0" dirty="0"/>
              <a:t>Lista de espera</a:t>
            </a:r>
          </a:p>
          <a:p>
            <a:r>
              <a:rPr lang="es-PR" sz="2400" dirty="0"/>
              <a:t>Listado múltiple </a:t>
            </a:r>
            <a:endParaRPr lang="es-PR" sz="2400" noProof="0" dirty="0"/>
          </a:p>
          <a:p>
            <a:r>
              <a:rPr lang="es-PR" sz="2400" noProof="0" dirty="0"/>
              <a:t>Donante vivo</a:t>
            </a:r>
          </a:p>
          <a:p>
            <a:r>
              <a:rPr lang="es-PR" sz="2400" noProof="0" dirty="0"/>
              <a:t>Manejo </a:t>
            </a:r>
            <a:r>
              <a:rPr lang="es-PR" sz="2400" dirty="0"/>
              <a:t>en</a:t>
            </a:r>
            <a:r>
              <a:rPr lang="es-PR" sz="2400" noProof="0" dirty="0"/>
              <a:t> la lista de espera </a:t>
            </a:r>
          </a:p>
        </p:txBody>
      </p:sp>
    </p:spTree>
    <p:extLst>
      <p:ext uri="{BB962C8B-B14F-4D97-AF65-F5344CB8AC3E}">
        <p14:creationId xmlns:p14="http://schemas.microsoft.com/office/powerpoint/2010/main" val="12937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¿Cuanto tiempo tengo que esperar?</a:t>
            </a:r>
          </a:p>
        </p:txBody>
      </p:sp>
      <p:sp>
        <p:nvSpPr>
          <p:cNvPr id="3" name="Content Placeholder 2"/>
          <p:cNvSpPr>
            <a:spLocks noGrp="1"/>
          </p:cNvSpPr>
          <p:nvPr>
            <p:ph idx="1"/>
          </p:nvPr>
        </p:nvSpPr>
        <p:spPr>
          <a:xfrm>
            <a:off x="1295400" y="1638677"/>
            <a:ext cx="7239000" cy="4525963"/>
          </a:xfrm>
        </p:spPr>
        <p:txBody>
          <a:bodyPr/>
          <a:lstStyle/>
          <a:p>
            <a:r>
              <a:rPr lang="es-PR" noProof="0" dirty="0"/>
              <a:t>Tipos de sangre</a:t>
            </a:r>
          </a:p>
          <a:p>
            <a:pPr lvl="1">
              <a:buFont typeface="Wingdings" pitchFamily="2" charset="2"/>
              <a:buChar char="ü"/>
            </a:pPr>
            <a:r>
              <a:rPr lang="es-PR" noProof="0" dirty="0"/>
              <a:t>A</a:t>
            </a:r>
          </a:p>
          <a:p>
            <a:pPr lvl="1">
              <a:buFont typeface="Wingdings" pitchFamily="2" charset="2"/>
              <a:buChar char="ü"/>
            </a:pPr>
            <a:r>
              <a:rPr lang="es-PR" noProof="0" dirty="0"/>
              <a:t>O</a:t>
            </a:r>
          </a:p>
          <a:p>
            <a:pPr lvl="1">
              <a:buFont typeface="Wingdings" pitchFamily="2" charset="2"/>
              <a:buChar char="ü"/>
            </a:pPr>
            <a:r>
              <a:rPr lang="es-PR" noProof="0" dirty="0"/>
              <a:t>B</a:t>
            </a:r>
          </a:p>
          <a:p>
            <a:pPr lvl="1">
              <a:buFont typeface="Wingdings" pitchFamily="2" charset="2"/>
              <a:buChar char="ü"/>
            </a:pPr>
            <a:r>
              <a:rPr lang="es-PR" noProof="0" dirty="0"/>
              <a:t>AB</a:t>
            </a:r>
          </a:p>
          <a:p>
            <a:r>
              <a:rPr lang="es-PR" noProof="0" dirty="0"/>
              <a:t>PRA ( </a:t>
            </a:r>
            <a:r>
              <a:rPr lang="es-PR" sz="2000" noProof="0" dirty="0"/>
              <a:t>porciento de anticuerpo reactivo</a:t>
            </a:r>
            <a:r>
              <a:rPr lang="es-PR" noProof="0" dirty="0"/>
              <a:t>)</a:t>
            </a:r>
          </a:p>
        </p:txBody>
      </p:sp>
      <p:pic>
        <p:nvPicPr>
          <p:cNvPr id="5" name="Picture 7" descr="MC9000484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438400"/>
            <a:ext cx="251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65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Sistema de Asignacion de Riñones (KAS)</a:t>
            </a:r>
          </a:p>
        </p:txBody>
      </p:sp>
      <p:sp>
        <p:nvSpPr>
          <p:cNvPr id="3" name="Content Placeholder 2"/>
          <p:cNvSpPr>
            <a:spLocks noGrp="1"/>
          </p:cNvSpPr>
          <p:nvPr>
            <p:ph idx="1"/>
          </p:nvPr>
        </p:nvSpPr>
        <p:spPr/>
        <p:txBody>
          <a:bodyPr/>
          <a:lstStyle/>
          <a:p>
            <a:r>
              <a:rPr lang="es-PR" noProof="0" dirty="0"/>
              <a:t>El objetivo es igualar la longevidad</a:t>
            </a:r>
          </a:p>
          <a:p>
            <a:r>
              <a:rPr lang="es-PR" noProof="0" dirty="0"/>
              <a:t>Sistema de puntos </a:t>
            </a:r>
          </a:p>
        </p:txBody>
      </p:sp>
    </p:spTree>
    <p:extLst>
      <p:ext uri="{BB962C8B-B14F-4D97-AF65-F5344CB8AC3E}">
        <p14:creationId xmlns:p14="http://schemas.microsoft.com/office/powerpoint/2010/main" val="270445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Receptores </a:t>
            </a:r>
          </a:p>
        </p:txBody>
      </p:sp>
      <p:sp>
        <p:nvSpPr>
          <p:cNvPr id="3" name="Content Placeholder 2"/>
          <p:cNvSpPr>
            <a:spLocks noGrp="1"/>
          </p:cNvSpPr>
          <p:nvPr>
            <p:ph idx="1"/>
          </p:nvPr>
        </p:nvSpPr>
        <p:spPr/>
        <p:txBody>
          <a:bodyPr/>
          <a:lstStyle/>
          <a:p>
            <a:r>
              <a:rPr lang="es-PR" sz="2000" noProof="0" dirty="0"/>
              <a:t>Supervivencia post-trasplante estimada (EPTS)</a:t>
            </a:r>
          </a:p>
          <a:p>
            <a:pPr marL="0" indent="0">
              <a:buNone/>
            </a:pPr>
            <a:r>
              <a:rPr lang="es-PR" sz="2000" noProof="0" dirty="0"/>
              <a:t>	- Edad</a:t>
            </a:r>
          </a:p>
          <a:p>
            <a:pPr marL="0" indent="0">
              <a:buNone/>
            </a:pPr>
            <a:r>
              <a:rPr lang="es-PR" sz="2000" noProof="0" dirty="0"/>
              <a:t>            - Tiempo que lleva en tratamiento de diálisis</a:t>
            </a:r>
          </a:p>
          <a:p>
            <a:pPr marL="0" indent="0">
              <a:buNone/>
            </a:pPr>
            <a:r>
              <a:rPr lang="es-PR" sz="2000" noProof="0" dirty="0"/>
              <a:t>            - Si se ha efectuando  un trasplante de cualquier órgano previamente</a:t>
            </a:r>
          </a:p>
          <a:p>
            <a:pPr marL="0" indent="0">
              <a:buNone/>
            </a:pPr>
            <a:r>
              <a:rPr lang="es-PR" sz="2000" noProof="0" dirty="0"/>
              <a:t>            - Si es diabético tipo I o tipo II</a:t>
            </a:r>
          </a:p>
          <a:p>
            <a:pPr marL="0" indent="0">
              <a:buNone/>
            </a:pPr>
            <a:endParaRPr lang="es-PR" sz="2000" noProof="0" dirty="0"/>
          </a:p>
          <a:p>
            <a:r>
              <a:rPr lang="es-PR" sz="2000" noProof="0" dirty="0"/>
              <a:t>La fecha de calificación comienza con  la primera diálisis ; en el caso de los pacientes pre- diálisis se toma en cuenta la fecha que se coloco en la lista de espera </a:t>
            </a:r>
          </a:p>
        </p:txBody>
      </p:sp>
    </p:spTree>
    <p:extLst>
      <p:ext uri="{BB962C8B-B14F-4D97-AF65-F5344CB8AC3E}">
        <p14:creationId xmlns:p14="http://schemas.microsoft.com/office/powerpoint/2010/main" val="197612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Datos Históricos Hospital Metodista </a:t>
            </a: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s-PR" sz="1400" noProof="0" dirty="0"/>
              <a:t>El primer trasplante de riñón </a:t>
            </a:r>
            <a:r>
              <a:rPr lang="es-PR" sz="1400" dirty="0"/>
              <a:t>(</a:t>
            </a:r>
            <a:r>
              <a:rPr lang="es-PR" sz="1400" noProof="0" dirty="0"/>
              <a:t>donante cadavérico): 12 de junio de 1981</a:t>
            </a:r>
          </a:p>
          <a:p>
            <a:pPr>
              <a:buFont typeface="Wingdings" pitchFamily="2" charset="2"/>
              <a:buChar char="ü"/>
            </a:pPr>
            <a:r>
              <a:rPr lang="es-PR" sz="1400" noProof="0" dirty="0"/>
              <a:t>El primer trasplante combinado de Riñón-Páncreas se efectuó el 7 de septiembre de 1986</a:t>
            </a:r>
          </a:p>
          <a:p>
            <a:pPr>
              <a:buFont typeface="Wingdings" pitchFamily="2" charset="2"/>
              <a:buChar char="ü"/>
            </a:pPr>
            <a:r>
              <a:rPr lang="es-PR" sz="1400" noProof="0" dirty="0"/>
              <a:t>El primer trasplante de páncreas fue el 17 de Marzo del 1990</a:t>
            </a:r>
          </a:p>
          <a:p>
            <a:pPr>
              <a:buFont typeface="Wingdings" pitchFamily="2" charset="2"/>
              <a:buChar char="ü"/>
            </a:pPr>
            <a:r>
              <a:rPr lang="es-PR" sz="1400" noProof="0" dirty="0"/>
              <a:t>El primer trasplante triple a nivel mundial se efectuó en </a:t>
            </a:r>
            <a:r>
              <a:rPr lang="es-PR" sz="1400" dirty="0"/>
              <a:t>nuestro</a:t>
            </a:r>
            <a:r>
              <a:rPr lang="es-PR" sz="1400" noProof="0" dirty="0"/>
              <a:t> Hospital el 13 de febrero de 1992 ( Corazón-Riñón-Páncreas)</a:t>
            </a:r>
          </a:p>
          <a:p>
            <a:pPr>
              <a:buFont typeface="Wingdings" pitchFamily="2" charset="2"/>
              <a:buChar char="ü"/>
            </a:pPr>
            <a:r>
              <a:rPr lang="es-PR" sz="1400" noProof="0" dirty="0"/>
              <a:t>El primer donante vivo por cirugía laparoscópica fue el 15 de julio del 1999</a:t>
            </a:r>
          </a:p>
          <a:p>
            <a:pPr>
              <a:buFont typeface="Wingdings" pitchFamily="2" charset="2"/>
              <a:buChar char="ü"/>
            </a:pPr>
            <a:r>
              <a:rPr lang="es-PR" sz="1400" noProof="0" dirty="0"/>
              <a:t>El primer trasplante combinado de Riñón-Hígado fue el 6 de mayo del  2003</a:t>
            </a:r>
          </a:p>
          <a:p>
            <a:pPr>
              <a:buFont typeface="Wingdings" pitchFamily="2" charset="2"/>
              <a:buChar char="ü"/>
            </a:pPr>
            <a:r>
              <a:rPr lang="es-PR" sz="1400" noProof="0" dirty="0"/>
              <a:t>El primer trasplante </a:t>
            </a:r>
            <a:r>
              <a:rPr lang="es-PR" sz="1400" dirty="0"/>
              <a:t>(intercambio</a:t>
            </a:r>
            <a:r>
              <a:rPr lang="es-PR" sz="1400" noProof="0" dirty="0"/>
              <a:t> cruzado) fue el 10 de julio del 2013</a:t>
            </a:r>
          </a:p>
          <a:p>
            <a:pPr>
              <a:buFont typeface="Wingdings" pitchFamily="2" charset="2"/>
              <a:buChar char="ü"/>
            </a:pPr>
            <a:r>
              <a:rPr lang="es-PR" sz="1400" dirty="0"/>
              <a:t>Cantidad de</a:t>
            </a:r>
            <a:r>
              <a:rPr lang="es-PR" sz="1400" noProof="0" dirty="0"/>
              <a:t> trasplantes que se habían efectuado </a:t>
            </a:r>
            <a:r>
              <a:rPr lang="es-PR" sz="1400" dirty="0"/>
              <a:t>(</a:t>
            </a:r>
            <a:r>
              <a:rPr lang="es-PR" sz="1400" noProof="0" dirty="0"/>
              <a:t> hasta 12- </a:t>
            </a:r>
            <a:r>
              <a:rPr lang="es-PR" sz="1400" dirty="0"/>
              <a:t>2025)</a:t>
            </a:r>
            <a:r>
              <a:rPr lang="es-PR" sz="1400" noProof="0" dirty="0"/>
              <a:t>:</a:t>
            </a:r>
          </a:p>
          <a:p>
            <a:pPr marL="0" indent="0">
              <a:buNone/>
            </a:pPr>
            <a:endParaRPr lang="es-PR" sz="1400" noProof="0" dirty="0"/>
          </a:p>
          <a:p>
            <a:pPr marL="0" indent="0">
              <a:buNone/>
            </a:pPr>
            <a:endParaRPr lang="es-PR" sz="1400" noProof="0" dirty="0"/>
          </a:p>
          <a:p>
            <a:pPr marL="0" indent="0">
              <a:buNone/>
            </a:pPr>
            <a:r>
              <a:rPr lang="es-PR" sz="1400" noProof="0" dirty="0"/>
              <a:t>		 Riñón </a:t>
            </a:r>
            <a:r>
              <a:rPr lang="es-PR" sz="1400" dirty="0"/>
              <a:t>4088</a:t>
            </a:r>
            <a:endParaRPr lang="es-PR" sz="1400" noProof="0" dirty="0"/>
          </a:p>
          <a:p>
            <a:pPr marL="0" indent="0">
              <a:buNone/>
            </a:pPr>
            <a:endParaRPr lang="es-PR" sz="1400" noProof="0" dirty="0"/>
          </a:p>
          <a:p>
            <a:pPr marL="0" indent="0">
              <a:buNone/>
            </a:pPr>
            <a:r>
              <a:rPr lang="es-PR" sz="1400" noProof="0" dirty="0"/>
              <a:t>                                      Páncreas 248</a:t>
            </a:r>
          </a:p>
          <a:p>
            <a:pPr marL="0" indent="0">
              <a:buNone/>
            </a:pPr>
            <a:r>
              <a:rPr lang="es-PR" sz="1400" noProof="0" dirty="0"/>
              <a:t>                                     </a:t>
            </a:r>
          </a:p>
          <a:p>
            <a:pPr marL="0" indent="0">
              <a:buNone/>
            </a:pPr>
            <a:r>
              <a:rPr lang="es-PR" sz="1400" noProof="0" dirty="0"/>
              <a:t>		 Hígado </a:t>
            </a:r>
            <a:r>
              <a:rPr lang="es-PR" sz="1400" dirty="0"/>
              <a:t>1347</a:t>
            </a:r>
            <a:endParaRPr lang="es-PR" sz="1400" noProof="0" dirty="0"/>
          </a:p>
          <a:p>
            <a:pPr marL="0" indent="0">
              <a:buNone/>
            </a:pPr>
            <a:endParaRPr lang="es-PR" sz="1400" noProof="0" dirty="0"/>
          </a:p>
          <a:p>
            <a:pPr marL="0" indent="0">
              <a:buNone/>
            </a:pPr>
            <a:endParaRPr lang="es-PR" sz="1400" noProof="0" dirty="0"/>
          </a:p>
          <a:p>
            <a:pPr marL="0" indent="0">
              <a:buNone/>
            </a:pPr>
            <a:endParaRPr lang="es-PR" sz="1400" noProof="0" dirty="0"/>
          </a:p>
          <a:p>
            <a:pPr marL="0" indent="0">
              <a:buNone/>
            </a:pPr>
            <a:endParaRPr lang="es-PR" sz="2000" noProof="0" dirty="0"/>
          </a:p>
        </p:txBody>
      </p:sp>
      <p:pic>
        <p:nvPicPr>
          <p:cNvPr id="5" name="Picture 16" descr="CACYFK6HCAY4S21CCA2NV430CABZGN91CAQCI20JCAY83GUZCAIHQ2XPCAGYL57NCA5GJ98ICAYGPYF1CAW8B3YDCAKQHN05CATJ343NCALBSXSFCAGT8Z42CA9K09C6CAUH1NROCAW1OC8RCA19TUK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191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ancreas_illustration_of_the_pancreas_the_pancreas_produces_an_exocrine_secretion_that_neutraliz_3X73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76800"/>
            <a:ext cx="406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llustration_li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53657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54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944F8BF-4FF6-9F43-8820-48E1787D9501}"/>
              </a:ext>
            </a:extLst>
          </p:cNvPr>
          <p:cNvSpPr>
            <a:spLocks noGrp="1"/>
          </p:cNvSpPr>
          <p:nvPr>
            <p:ph type="title"/>
          </p:nvPr>
        </p:nvSpPr>
        <p:spPr/>
        <p:txBody>
          <a:bodyPr/>
          <a:lstStyle/>
          <a:p>
            <a:pPr eaLnBrk="1" hangingPunct="1"/>
            <a:r>
              <a:rPr lang="en-US" altLang="en-US" dirty="0"/>
              <a:t>Puntos CPRA</a:t>
            </a:r>
          </a:p>
        </p:txBody>
      </p:sp>
      <p:sp>
        <p:nvSpPr>
          <p:cNvPr id="65539" name="Rectangle 3">
            <a:extLst>
              <a:ext uri="{FF2B5EF4-FFF2-40B4-BE49-F238E27FC236}">
                <a16:creationId xmlns:a16="http://schemas.microsoft.com/office/drawing/2014/main" id="{B7FA230D-9EC4-DD4B-74A1-830883D383D7}"/>
              </a:ext>
            </a:extLst>
          </p:cNvPr>
          <p:cNvSpPr>
            <a:spLocks noGrp="1"/>
          </p:cNvSpPr>
          <p:nvPr>
            <p:ph type="body" sz="half" idx="4294967295"/>
          </p:nvPr>
        </p:nvSpPr>
        <p:spPr>
          <a:xfrm>
            <a:off x="1066800" y="1295400"/>
            <a:ext cx="3810000" cy="4953000"/>
          </a:xfrm>
        </p:spPr>
        <p:txBody>
          <a:bodyPr/>
          <a:lstStyle/>
          <a:p>
            <a:pPr eaLnBrk="1" hangingPunct="1"/>
            <a:r>
              <a:rPr lang="en-US" altLang="en-US" sz="2800" dirty="0" err="1"/>
              <a:t>Cálculo</a:t>
            </a:r>
            <a:r>
              <a:rPr lang="en-US" altLang="en-US" sz="2800" dirty="0"/>
              <a:t> de CPRA</a:t>
            </a:r>
          </a:p>
          <a:p>
            <a:pPr eaLnBrk="1" hangingPunct="1"/>
            <a:r>
              <a:rPr lang="en-US" altLang="en-US" sz="2800" dirty="0"/>
              <a:t>Puntos </a:t>
            </a:r>
            <a:r>
              <a:rPr lang="en-US" altLang="en-US" sz="2800" dirty="0" err="1"/>
              <a:t>como</a:t>
            </a:r>
            <a:r>
              <a:rPr lang="en-US" altLang="en-US" sz="2800" dirty="0"/>
              <a:t> </a:t>
            </a:r>
            <a:r>
              <a:rPr lang="en-US" altLang="en-US" sz="2800" dirty="0" err="1"/>
              <a:t>sigue</a:t>
            </a:r>
            <a:r>
              <a:rPr lang="en-US" altLang="en-US" sz="2800" dirty="0"/>
              <a:t>:</a:t>
            </a:r>
          </a:p>
          <a:p>
            <a:pPr eaLnBrk="1" hangingPunct="1">
              <a:buFontTx/>
              <a:buNone/>
            </a:pPr>
            <a:r>
              <a:rPr lang="en-US" altLang="en-US" sz="2800" dirty="0"/>
              <a:t>	</a:t>
            </a:r>
            <a:r>
              <a:rPr lang="en-US" altLang="en-US" sz="1800" dirty="0"/>
              <a:t>0-19% 		= 0</a:t>
            </a:r>
          </a:p>
          <a:p>
            <a:pPr eaLnBrk="1" hangingPunct="1">
              <a:buFontTx/>
              <a:buNone/>
            </a:pPr>
            <a:r>
              <a:rPr lang="en-US" altLang="en-US" sz="1800" dirty="0"/>
              <a:t>	20-29% 		= 0.08</a:t>
            </a:r>
          </a:p>
          <a:p>
            <a:pPr eaLnBrk="1" hangingPunct="1">
              <a:buFontTx/>
              <a:buNone/>
            </a:pPr>
            <a:r>
              <a:rPr lang="en-US" altLang="en-US" sz="1800" dirty="0"/>
              <a:t>	30-39% 		= 0.21</a:t>
            </a:r>
          </a:p>
          <a:p>
            <a:pPr eaLnBrk="1" hangingPunct="1">
              <a:buFontTx/>
              <a:buNone/>
            </a:pPr>
            <a:r>
              <a:rPr lang="en-US" altLang="en-US" sz="1800" dirty="0"/>
              <a:t>	40-49%		= 0.34</a:t>
            </a:r>
          </a:p>
          <a:p>
            <a:pPr eaLnBrk="1" hangingPunct="1">
              <a:buFontTx/>
              <a:buNone/>
            </a:pPr>
            <a:r>
              <a:rPr lang="en-US" altLang="en-US" sz="1800" dirty="0"/>
              <a:t>	50-59% 		= 0.48</a:t>
            </a:r>
          </a:p>
          <a:p>
            <a:pPr eaLnBrk="1" hangingPunct="1">
              <a:buFontTx/>
              <a:buNone/>
            </a:pPr>
            <a:r>
              <a:rPr lang="en-US" altLang="en-US" sz="1800" dirty="0"/>
              <a:t>	60-69%		= 0.81</a:t>
            </a:r>
          </a:p>
          <a:p>
            <a:pPr eaLnBrk="1" hangingPunct="1">
              <a:buFontTx/>
              <a:buNone/>
            </a:pPr>
            <a:r>
              <a:rPr lang="en-US" altLang="en-US" sz="1800" dirty="0"/>
              <a:t>	70-74%		= 1.09</a:t>
            </a:r>
          </a:p>
          <a:p>
            <a:pPr eaLnBrk="1" hangingPunct="1">
              <a:buFontTx/>
              <a:buNone/>
            </a:pPr>
            <a:r>
              <a:rPr lang="en-US" altLang="en-US" sz="1800" dirty="0"/>
              <a:t>	75-79%		= 1.58 </a:t>
            </a:r>
          </a:p>
          <a:p>
            <a:pPr eaLnBrk="1" hangingPunct="1">
              <a:buFontTx/>
              <a:buNone/>
            </a:pPr>
            <a:r>
              <a:rPr lang="en-US" altLang="en-US" sz="1800" dirty="0"/>
              <a:t>	80-84% 		= 2.46</a:t>
            </a:r>
            <a:r>
              <a:rPr lang="en-US" altLang="en-US" sz="2400" dirty="0"/>
              <a:t> </a:t>
            </a:r>
          </a:p>
          <a:p>
            <a:pPr eaLnBrk="1" hangingPunct="1">
              <a:buFontTx/>
              <a:buNone/>
            </a:pPr>
            <a:endParaRPr lang="en-US" altLang="en-US" sz="2400" dirty="0"/>
          </a:p>
          <a:p>
            <a:pPr eaLnBrk="1" hangingPunct="1">
              <a:buFontTx/>
              <a:buNone/>
            </a:pPr>
            <a:endParaRPr lang="en-US" altLang="en-US" sz="1800" dirty="0"/>
          </a:p>
          <a:p>
            <a:pPr eaLnBrk="1" hangingPunct="1">
              <a:buFontTx/>
              <a:buNone/>
            </a:pPr>
            <a:endParaRPr lang="en-US" altLang="en-US" sz="1800" dirty="0"/>
          </a:p>
        </p:txBody>
      </p:sp>
      <p:sp>
        <p:nvSpPr>
          <p:cNvPr id="51204" name="Rectangle 6">
            <a:extLst>
              <a:ext uri="{FF2B5EF4-FFF2-40B4-BE49-F238E27FC236}">
                <a16:creationId xmlns:a16="http://schemas.microsoft.com/office/drawing/2014/main" id="{CEA700CA-4EA5-8511-4735-5DCDB7E71555}"/>
              </a:ext>
            </a:extLst>
          </p:cNvPr>
          <p:cNvSpPr>
            <a:spLocks noGrp="1" noChangeArrowheads="1"/>
          </p:cNvSpPr>
          <p:nvPr>
            <p:ph sz="half" idx="4294967295"/>
          </p:nvPr>
        </p:nvSpPr>
        <p:spPr>
          <a:xfrm>
            <a:off x="4876800" y="1447800"/>
            <a:ext cx="3886200" cy="4953000"/>
          </a:xfrm>
        </p:spPr>
        <p:txBody>
          <a:bodyPr rtlCol="0">
            <a:normAutofit/>
          </a:bodyPr>
          <a:lstStyle/>
          <a:p>
            <a:pPr marL="914400" lvl="2" indent="0" eaLnBrk="1" fontAlgn="auto" hangingPunct="1">
              <a:spcAft>
                <a:spcPts val="0"/>
              </a:spcAft>
              <a:defRPr/>
            </a:pPr>
            <a:endParaRPr lang="en-US" altLang="en-US" sz="1800" dirty="0"/>
          </a:p>
          <a:p>
            <a:pPr marL="914400" lvl="2" indent="0" eaLnBrk="1" fontAlgn="auto" hangingPunct="1">
              <a:spcAft>
                <a:spcPts val="0"/>
              </a:spcAft>
              <a:defRPr/>
            </a:pPr>
            <a:endParaRPr lang="en-US" altLang="en-US" sz="1800" dirty="0"/>
          </a:p>
          <a:p>
            <a:pPr marL="914400" lvl="2" indent="0" eaLnBrk="1" fontAlgn="auto" hangingPunct="1">
              <a:spcAft>
                <a:spcPts val="0"/>
              </a:spcAft>
              <a:defRPr/>
            </a:pPr>
            <a:endParaRPr lang="en-US" altLang="en-US" sz="1800" dirty="0"/>
          </a:p>
          <a:p>
            <a:pPr marL="914400" lvl="2" indent="0" eaLnBrk="1" fontAlgn="auto" hangingPunct="1">
              <a:spcAft>
                <a:spcPts val="0"/>
              </a:spcAft>
              <a:buFont typeface="Arial" panose="020B0604020202020204" pitchFamily="34" charset="0"/>
              <a:buNone/>
              <a:defRPr/>
            </a:pPr>
            <a:endParaRPr lang="en-US" altLang="en-US" sz="1800" dirty="0"/>
          </a:p>
          <a:p>
            <a:pPr marL="914400" lvl="2" indent="0" eaLnBrk="1" fontAlgn="auto" hangingPunct="1">
              <a:spcAft>
                <a:spcPts val="0"/>
              </a:spcAft>
              <a:buFont typeface="Arial" panose="020B0604020202020204" pitchFamily="34" charset="0"/>
              <a:buNone/>
              <a:defRPr/>
            </a:pPr>
            <a:r>
              <a:rPr lang="en-US" altLang="en-US" sz="1800" dirty="0"/>
              <a:t>85-89%	= 4.05 </a:t>
            </a:r>
          </a:p>
          <a:p>
            <a:pPr marL="914400" lvl="2" indent="0" eaLnBrk="1" fontAlgn="auto" hangingPunct="1">
              <a:spcAft>
                <a:spcPts val="0"/>
              </a:spcAft>
              <a:buFont typeface="Arial" panose="020B0604020202020204" pitchFamily="34" charset="0"/>
              <a:buNone/>
              <a:defRPr/>
            </a:pPr>
            <a:r>
              <a:rPr lang="en-US" altLang="en-US" sz="1800" dirty="0"/>
              <a:t>90-94% 	= 6.71 </a:t>
            </a:r>
          </a:p>
          <a:p>
            <a:pPr marL="914400" lvl="2" indent="0" eaLnBrk="1" fontAlgn="auto" hangingPunct="1">
              <a:spcAft>
                <a:spcPts val="0"/>
              </a:spcAft>
              <a:buFont typeface="Arial" panose="020B0604020202020204" pitchFamily="34" charset="0"/>
              <a:buNone/>
              <a:defRPr/>
            </a:pPr>
            <a:r>
              <a:rPr lang="en-US" altLang="en-US" sz="1800" dirty="0"/>
              <a:t>95% 		= 10.82 </a:t>
            </a:r>
          </a:p>
          <a:p>
            <a:pPr marL="914400" lvl="2" indent="0" eaLnBrk="1" fontAlgn="auto" hangingPunct="1">
              <a:spcAft>
                <a:spcPts val="0"/>
              </a:spcAft>
              <a:buFont typeface="Arial" panose="020B0604020202020204" pitchFamily="34" charset="0"/>
              <a:buNone/>
              <a:defRPr/>
            </a:pPr>
            <a:r>
              <a:rPr lang="en-US" altLang="en-US" sz="1800" dirty="0"/>
              <a:t>96% 		= 12.17 </a:t>
            </a:r>
          </a:p>
          <a:p>
            <a:pPr eaLnBrk="1" fontAlgn="auto" hangingPunct="1">
              <a:spcAft>
                <a:spcPts val="0"/>
              </a:spcAft>
              <a:buFontTx/>
              <a:buNone/>
              <a:defRPr/>
            </a:pPr>
            <a:r>
              <a:rPr lang="en-US" altLang="en-US" sz="1800" dirty="0"/>
              <a:t>		    97%  	= 17.30</a:t>
            </a:r>
          </a:p>
          <a:p>
            <a:pPr eaLnBrk="1" fontAlgn="auto" hangingPunct="1">
              <a:spcAft>
                <a:spcPts val="0"/>
              </a:spcAft>
              <a:buFontTx/>
              <a:buNone/>
              <a:defRPr/>
            </a:pPr>
            <a:r>
              <a:rPr lang="en-US" altLang="en-US" sz="1800" dirty="0"/>
              <a:t>		    98%		= 24.40</a:t>
            </a:r>
          </a:p>
          <a:p>
            <a:pPr eaLnBrk="1" fontAlgn="auto" hangingPunct="1">
              <a:spcAft>
                <a:spcPts val="0"/>
              </a:spcAft>
              <a:buFontTx/>
              <a:buNone/>
              <a:defRPr/>
            </a:pPr>
            <a:r>
              <a:rPr lang="en-US" altLang="en-US" sz="1800" dirty="0"/>
              <a:t>		    99% 		= 50.09 </a:t>
            </a:r>
          </a:p>
          <a:p>
            <a:pPr eaLnBrk="1" fontAlgn="auto" hangingPunct="1">
              <a:spcAft>
                <a:spcPts val="0"/>
              </a:spcAft>
              <a:buFontTx/>
              <a:buNone/>
              <a:defRPr/>
            </a:pPr>
            <a:r>
              <a:rPr lang="en-US" altLang="en-US" sz="1800" dirty="0"/>
              <a:t>		  100% 		= 202.10 </a:t>
            </a:r>
          </a:p>
          <a:p>
            <a:pPr marL="0" indent="0" eaLnBrk="1" fontAlgn="auto" hangingPunct="1">
              <a:spcAft>
                <a:spcPts val="0"/>
              </a:spcAft>
              <a:buFont typeface="Arial" panose="020B0604020202020204" pitchFamily="34" charset="0"/>
              <a:buNone/>
              <a:defRPr/>
            </a:pPr>
            <a:endParaRPr lang="en-US"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Donantes cadavéricos</a:t>
            </a:r>
          </a:p>
        </p:txBody>
      </p:sp>
      <p:sp>
        <p:nvSpPr>
          <p:cNvPr id="3" name="Content Placeholder 2"/>
          <p:cNvSpPr>
            <a:spLocks noGrp="1"/>
          </p:cNvSpPr>
          <p:nvPr>
            <p:ph type="body" idx="1"/>
          </p:nvPr>
        </p:nvSpPr>
        <p:spPr>
          <a:xfrm>
            <a:off x="383286" y="1981200"/>
            <a:ext cx="8455914" cy="914400"/>
          </a:xfrm>
        </p:spPr>
        <p:txBody>
          <a:bodyPr>
            <a:noAutofit/>
          </a:bodyPr>
          <a:lstStyle/>
          <a:p>
            <a:pPr marL="342900" indent="-342900">
              <a:buFont typeface="Arial" panose="020B0604020202020204" pitchFamily="34" charset="0"/>
              <a:buChar char="•"/>
            </a:pPr>
            <a:r>
              <a:rPr lang="es-PR" noProof="0" dirty="0">
                <a:solidFill>
                  <a:schemeClr val="tx1"/>
                </a:solidFill>
              </a:rPr>
              <a:t>Índice de Perfil de donante de Riñón (KDPI)</a:t>
            </a:r>
          </a:p>
          <a:p>
            <a:pPr marL="342900" indent="-342900">
              <a:buFont typeface="Arial" panose="020B0604020202020204" pitchFamily="34" charset="0"/>
              <a:buChar char="•"/>
            </a:pPr>
            <a:r>
              <a:rPr lang="es-PR" noProof="0" dirty="0">
                <a:solidFill>
                  <a:schemeClr val="tx1"/>
                </a:solidFill>
              </a:rPr>
              <a:t>Estatura/peso</a:t>
            </a:r>
          </a:p>
          <a:p>
            <a:pPr marL="342900" indent="-342900">
              <a:buFont typeface="Arial" panose="020B0604020202020204" pitchFamily="34" charset="0"/>
              <a:buChar char="•"/>
            </a:pPr>
            <a:r>
              <a:rPr lang="es-PR" noProof="0" dirty="0">
                <a:solidFill>
                  <a:schemeClr val="tx1"/>
                </a:solidFill>
              </a:rPr>
              <a:t>Muerte cerebral vs donante después de </a:t>
            </a:r>
            <a:r>
              <a:rPr lang="es-PR" dirty="0">
                <a:solidFill>
                  <a:schemeClr val="tx1"/>
                </a:solidFill>
              </a:rPr>
              <a:t>m</a:t>
            </a:r>
            <a:r>
              <a:rPr lang="es-PR" noProof="0" dirty="0" err="1">
                <a:solidFill>
                  <a:schemeClr val="tx1"/>
                </a:solidFill>
              </a:rPr>
              <a:t>uerte</a:t>
            </a:r>
            <a:r>
              <a:rPr lang="es-PR" noProof="0" dirty="0">
                <a:solidFill>
                  <a:schemeClr val="tx1"/>
                </a:solidFill>
              </a:rPr>
              <a:t> cardiaca</a:t>
            </a:r>
          </a:p>
          <a:p>
            <a:pPr marL="342900" indent="-342900">
              <a:buFont typeface="Arial" panose="020B0604020202020204" pitchFamily="34" charset="0"/>
              <a:buChar char="•"/>
            </a:pPr>
            <a:r>
              <a:rPr lang="es-PR" noProof="0" dirty="0">
                <a:solidFill>
                  <a:schemeClr val="tx1"/>
                </a:solidFill>
              </a:rPr>
              <a:t>Derrame</a:t>
            </a:r>
          </a:p>
          <a:p>
            <a:pPr marL="342900" indent="-342900">
              <a:buFont typeface="Arial" panose="020B0604020202020204" pitchFamily="34" charset="0"/>
              <a:buChar char="•"/>
            </a:pPr>
            <a:r>
              <a:rPr lang="es-PR" noProof="0" dirty="0">
                <a:solidFill>
                  <a:schemeClr val="tx1"/>
                </a:solidFill>
              </a:rPr>
              <a:t>Historial de hipertensión y/o diabetes</a:t>
            </a:r>
          </a:p>
          <a:p>
            <a:pPr marL="342900" indent="-342900">
              <a:buFont typeface="Arial" panose="020B0604020202020204" pitchFamily="34" charset="0"/>
              <a:buChar char="•"/>
            </a:pPr>
            <a:r>
              <a:rPr lang="es-PR" noProof="0" dirty="0">
                <a:solidFill>
                  <a:schemeClr val="tx1"/>
                </a:solidFill>
              </a:rPr>
              <a:t>Niveles de creatinina en plasma</a:t>
            </a:r>
          </a:p>
        </p:txBody>
      </p:sp>
      <p:pic>
        <p:nvPicPr>
          <p:cNvPr id="4" name="Picture 4" descr="C:\Users\Nisa021788\AppData\Local\Microsoft\Windows\Temporary Internet Files\Content.IE5\M91VDX6Q\donate_life-for-powerpoint-30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12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KDPI&gt;85%</a:t>
            </a:r>
          </a:p>
        </p:txBody>
      </p:sp>
      <p:sp>
        <p:nvSpPr>
          <p:cNvPr id="3" name="Content Placeholder 2"/>
          <p:cNvSpPr>
            <a:spLocks noGrp="1"/>
          </p:cNvSpPr>
          <p:nvPr>
            <p:ph idx="1"/>
          </p:nvPr>
        </p:nvSpPr>
        <p:spPr/>
        <p:txBody>
          <a:bodyPr/>
          <a:lstStyle/>
          <a:p>
            <a:r>
              <a:rPr lang="es-PR" noProof="0" dirty="0"/>
              <a:t>Los riñones son asignados solamente en pacientes que lo hayan consentido</a:t>
            </a:r>
          </a:p>
          <a:p>
            <a:r>
              <a:rPr lang="es-PR" noProof="0" dirty="0"/>
              <a:t>Tienen que firmar un consentimiento</a:t>
            </a:r>
          </a:p>
          <a:p>
            <a:r>
              <a:rPr lang="es-PR" noProof="0" dirty="0"/>
              <a:t>Puede aumentar la posibilidad de una oferta de órgano mas rápida</a:t>
            </a:r>
          </a:p>
          <a:p>
            <a:r>
              <a:rPr lang="es-PR" noProof="0" dirty="0"/>
              <a:t>Puede estar en bomba y efectuarle una biopsia</a:t>
            </a:r>
          </a:p>
        </p:txBody>
      </p:sp>
    </p:spTree>
    <p:extLst>
      <p:ext uri="{BB962C8B-B14F-4D97-AF65-F5344CB8AC3E}">
        <p14:creationId xmlns:p14="http://schemas.microsoft.com/office/powerpoint/2010/main" val="179332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Donantes despues de Muerte Cardiaca</a:t>
            </a:r>
          </a:p>
        </p:txBody>
      </p:sp>
      <p:sp>
        <p:nvSpPr>
          <p:cNvPr id="3" name="Content Placeholder 2"/>
          <p:cNvSpPr>
            <a:spLocks noGrp="1"/>
          </p:cNvSpPr>
          <p:nvPr>
            <p:ph idx="1"/>
          </p:nvPr>
        </p:nvSpPr>
        <p:spPr/>
        <p:txBody>
          <a:bodyPr/>
          <a:lstStyle/>
          <a:p>
            <a:r>
              <a:rPr lang="es-PR" noProof="0" dirty="0"/>
              <a:t>No reúnen el criterio de muerte cerebral</a:t>
            </a:r>
          </a:p>
          <a:p>
            <a:r>
              <a:rPr lang="es-PR" noProof="0" dirty="0"/>
              <a:t>No se recuperaran por una lesión o enfermedad</a:t>
            </a:r>
          </a:p>
          <a:p>
            <a:r>
              <a:rPr lang="es-PR" noProof="0" dirty="0"/>
              <a:t>Procedimiento</a:t>
            </a:r>
          </a:p>
        </p:txBody>
      </p:sp>
    </p:spTree>
    <p:extLst>
      <p:ext uri="{BB962C8B-B14F-4D97-AF65-F5344CB8AC3E}">
        <p14:creationId xmlns:p14="http://schemas.microsoft.com/office/powerpoint/2010/main" val="29713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Donantes Pediatricos en Bloque</a:t>
            </a:r>
          </a:p>
        </p:txBody>
      </p:sp>
      <p:sp>
        <p:nvSpPr>
          <p:cNvPr id="3" name="Content Placeholder 2"/>
          <p:cNvSpPr>
            <a:spLocks noGrp="1"/>
          </p:cNvSpPr>
          <p:nvPr>
            <p:ph idx="1"/>
          </p:nvPr>
        </p:nvSpPr>
        <p:spPr/>
        <p:txBody>
          <a:bodyPr/>
          <a:lstStyle/>
          <a:p>
            <a:r>
              <a:rPr lang="es-PR" sz="2400" noProof="0" dirty="0"/>
              <a:t>Generalmente son menores de 2 años</a:t>
            </a:r>
          </a:p>
          <a:p>
            <a:r>
              <a:rPr lang="es-PR" sz="2400" noProof="0" dirty="0"/>
              <a:t>Depende del tamaño y el peso del donador</a:t>
            </a:r>
          </a:p>
          <a:p>
            <a:r>
              <a:rPr lang="es-PR" sz="2400" noProof="0" dirty="0"/>
              <a:t>Se puede determinar en sala de operaciones</a:t>
            </a:r>
          </a:p>
          <a:p>
            <a:r>
              <a:rPr lang="es-PR" sz="2400" noProof="0" dirty="0"/>
              <a:t>Se pueden trasplantar ambos riñones </a:t>
            </a:r>
          </a:p>
        </p:txBody>
      </p:sp>
      <p:pic>
        <p:nvPicPr>
          <p:cNvPr id="4" name="Picture 11" descr="Dr Potter 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0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Donantes con riesgo identificado</a:t>
            </a:r>
          </a:p>
        </p:txBody>
      </p:sp>
      <p:sp>
        <p:nvSpPr>
          <p:cNvPr id="3" name="Content Placeholder 2"/>
          <p:cNvSpPr>
            <a:spLocks noGrp="1"/>
          </p:cNvSpPr>
          <p:nvPr>
            <p:ph idx="1"/>
          </p:nvPr>
        </p:nvSpPr>
        <p:spPr/>
        <p:txBody>
          <a:bodyPr/>
          <a:lstStyle/>
          <a:p>
            <a:pPr>
              <a:defRPr/>
            </a:pPr>
            <a:r>
              <a:rPr lang="en-US" altLang="en-US" dirty="0"/>
              <a:t>CDC/</a:t>
            </a:r>
            <a:r>
              <a:rPr lang="en-US" altLang="en-US" dirty="0" err="1"/>
              <a:t>Criterio</a:t>
            </a:r>
            <a:r>
              <a:rPr lang="en-US" altLang="en-US" dirty="0"/>
              <a:t> PHS </a:t>
            </a:r>
          </a:p>
          <a:p>
            <a:pPr>
              <a:defRPr/>
            </a:pPr>
            <a:r>
              <a:rPr lang="en-US" altLang="en-US" dirty="0" err="1"/>
              <a:t>Serologia</a:t>
            </a:r>
            <a:endParaRPr lang="en-US" altLang="en-US" dirty="0"/>
          </a:p>
          <a:p>
            <a:pPr>
              <a:defRPr/>
            </a:pPr>
            <a:r>
              <a:rPr lang="en-US" altLang="en-US" dirty="0" err="1"/>
              <a:t>Consentimiento</a:t>
            </a:r>
            <a:r>
              <a:rPr lang="en-US" altLang="en-US" dirty="0"/>
              <a:t> </a:t>
            </a:r>
            <a:r>
              <a:rPr lang="en-US" altLang="en-US" dirty="0" err="1"/>
              <a:t>requerido</a:t>
            </a:r>
            <a:endParaRPr lang="en-US" altLang="en-US" dirty="0"/>
          </a:p>
          <a:p>
            <a:pPr>
              <a:defRPr/>
            </a:pPr>
            <a:endParaRPr lang="en-US" altLang="en-US" dirty="0"/>
          </a:p>
          <a:p>
            <a:pPr marL="0" indent="0">
              <a:buNone/>
            </a:pPr>
            <a:r>
              <a:rPr lang="es-AR" sz="2000" dirty="0">
                <a:solidFill>
                  <a:srgbClr val="FF0000"/>
                </a:solidFill>
              </a:rPr>
              <a:t>A todos los recipientes les será realizado un examen de  Hepatitis B, Hepatitis C y VIH justo antes del transplante y después del transplante entre los días 28-56.  </a:t>
            </a:r>
          </a:p>
          <a:p>
            <a:pPr marL="0" indent="0">
              <a:buNone/>
            </a:pPr>
            <a:r>
              <a:rPr lang="es-AR" sz="2000" dirty="0">
                <a:solidFill>
                  <a:srgbClr val="FF0000"/>
                </a:solidFill>
              </a:rPr>
              <a:t>Si el virus es detectado después del transplante, usted será referido a nuestro especialista de infecciones y hepatólogos para consulta y tratamiento.</a:t>
            </a:r>
            <a:endParaRPr lang="en-US" sz="2000" dirty="0">
              <a:solidFill>
                <a:srgbClr val="FF0000"/>
              </a:solidFill>
            </a:endParaRPr>
          </a:p>
        </p:txBody>
      </p:sp>
    </p:spTree>
    <p:extLst>
      <p:ext uri="{BB962C8B-B14F-4D97-AF65-F5344CB8AC3E}">
        <p14:creationId xmlns:p14="http://schemas.microsoft.com/office/powerpoint/2010/main" val="101586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Factores de riesgo del Donante </a:t>
            </a:r>
          </a:p>
        </p:txBody>
      </p:sp>
      <p:sp>
        <p:nvSpPr>
          <p:cNvPr id="3" name="Content Placeholder 2"/>
          <p:cNvSpPr>
            <a:spLocks noGrp="1"/>
          </p:cNvSpPr>
          <p:nvPr>
            <p:ph idx="1"/>
          </p:nvPr>
        </p:nvSpPr>
        <p:spPr/>
        <p:txBody>
          <a:bodyPr/>
          <a:lstStyle/>
          <a:p>
            <a:r>
              <a:rPr lang="es-PR" noProof="0" dirty="0"/>
              <a:t>Historial del donante</a:t>
            </a:r>
          </a:p>
          <a:p>
            <a:r>
              <a:rPr lang="es-PR" noProof="0" dirty="0"/>
              <a:t>Condición del órgano</a:t>
            </a:r>
          </a:p>
          <a:p>
            <a:r>
              <a:rPr lang="es-PR" noProof="0" dirty="0"/>
              <a:t>Enfermedad infecciosa transmisible </a:t>
            </a:r>
          </a:p>
          <a:p>
            <a:endParaRPr lang="es-PR" noProof="0" dirty="0"/>
          </a:p>
          <a:p>
            <a:endParaRPr lang="es-PR"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369" y="3352800"/>
            <a:ext cx="29749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532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Estoy en la lista y </a:t>
            </a:r>
            <a:r>
              <a:rPr lang="es-PR" dirty="0"/>
              <a:t>¿</a:t>
            </a:r>
            <a:r>
              <a:rPr lang="es-PR" noProof="0" dirty="0"/>
              <a:t>AHORA QUE?</a:t>
            </a:r>
          </a:p>
        </p:txBody>
      </p:sp>
      <p:sp>
        <p:nvSpPr>
          <p:cNvPr id="3" name="Content Placeholder 2"/>
          <p:cNvSpPr>
            <a:spLocks noGrp="1"/>
          </p:cNvSpPr>
          <p:nvPr>
            <p:ph idx="1"/>
          </p:nvPr>
        </p:nvSpPr>
        <p:spPr/>
        <p:txBody>
          <a:bodyPr>
            <a:normAutofit/>
          </a:bodyPr>
          <a:lstStyle/>
          <a:p>
            <a:r>
              <a:rPr lang="es-PR" noProof="0" dirty="0"/>
              <a:t>Mantenerse saludable</a:t>
            </a:r>
          </a:p>
          <a:p>
            <a:r>
              <a:rPr lang="es-PR" noProof="0" dirty="0"/>
              <a:t>Actualizar el </a:t>
            </a:r>
            <a:r>
              <a:rPr lang="es-PR" dirty="0"/>
              <a:t> expediente </a:t>
            </a:r>
          </a:p>
          <a:p>
            <a:r>
              <a:rPr lang="es-PR" noProof="0" dirty="0"/>
              <a:t>Actualizar la información demográfica</a:t>
            </a:r>
          </a:p>
          <a:p>
            <a:r>
              <a:rPr lang="es-PR" noProof="0" dirty="0"/>
              <a:t>Notificar a los centros de trasplante si usted tiene algún cambio medico o psicosocial </a:t>
            </a:r>
          </a:p>
        </p:txBody>
      </p:sp>
      <p:pic>
        <p:nvPicPr>
          <p:cNvPr id="4" name="Picture 8" descr="MC9001988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4037" y="4131024"/>
            <a:ext cx="1528763" cy="136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37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 La llamada”</a:t>
            </a:r>
          </a:p>
        </p:txBody>
      </p:sp>
      <p:sp>
        <p:nvSpPr>
          <p:cNvPr id="3" name="Content Placeholder 2"/>
          <p:cNvSpPr>
            <a:spLocks noGrp="1"/>
          </p:cNvSpPr>
          <p:nvPr>
            <p:ph idx="1"/>
          </p:nvPr>
        </p:nvSpPr>
        <p:spPr/>
        <p:txBody>
          <a:bodyPr>
            <a:normAutofit/>
          </a:bodyPr>
          <a:lstStyle/>
          <a:p>
            <a:r>
              <a:rPr lang="es-PR" noProof="0" dirty="0"/>
              <a:t>Ocurre en el momento mas inesperado</a:t>
            </a:r>
          </a:p>
          <a:p>
            <a:r>
              <a:rPr lang="es-PR" noProof="0" dirty="0"/>
              <a:t>Los números de teléfono son números que no va a reconocer</a:t>
            </a:r>
          </a:p>
          <a:p>
            <a:r>
              <a:rPr lang="es-PR" noProof="0" dirty="0"/>
              <a:t>El tiempo de respuesta es en una hora</a:t>
            </a:r>
          </a:p>
          <a:p>
            <a:r>
              <a:rPr lang="es-PR" noProof="0" dirty="0"/>
              <a:t>Puede suceder mas de una vez</a:t>
            </a:r>
          </a:p>
          <a:p>
            <a:r>
              <a:rPr lang="es-PR" noProof="0" dirty="0"/>
              <a:t>Entrevista con el coordinador</a:t>
            </a:r>
          </a:p>
          <a:p>
            <a:r>
              <a:rPr lang="es-PR" noProof="0" dirty="0"/>
              <a:t>Llegada al hospital </a:t>
            </a:r>
          </a:p>
        </p:txBody>
      </p:sp>
      <p:pic>
        <p:nvPicPr>
          <p:cNvPr id="4" name="Picture 4" descr="MC9003836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09600"/>
            <a:ext cx="30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66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Los tres obstaculos </a:t>
            </a:r>
          </a:p>
        </p:txBody>
      </p:sp>
      <p:sp>
        <p:nvSpPr>
          <p:cNvPr id="3" name="Content Placeholder 2"/>
          <p:cNvSpPr>
            <a:spLocks noGrp="1"/>
          </p:cNvSpPr>
          <p:nvPr>
            <p:ph idx="1"/>
          </p:nvPr>
        </p:nvSpPr>
        <p:spPr/>
        <p:txBody>
          <a:bodyPr/>
          <a:lstStyle/>
          <a:p>
            <a:r>
              <a:rPr lang="es-PR" noProof="0" dirty="0"/>
              <a:t>Estar suficientemente estable para un trasplante </a:t>
            </a:r>
          </a:p>
          <a:p>
            <a:r>
              <a:rPr lang="es-PR" noProof="0" dirty="0"/>
              <a:t>Los órganos cadavéricos </a:t>
            </a:r>
            <a:r>
              <a:rPr lang="es-PR" dirty="0"/>
              <a:t>sean</a:t>
            </a:r>
            <a:r>
              <a:rPr lang="es-PR" noProof="0" dirty="0"/>
              <a:t> adecuados </a:t>
            </a:r>
          </a:p>
          <a:p>
            <a:r>
              <a:rPr lang="es-PR" noProof="0" dirty="0"/>
              <a:t>La prueba cruzada </a:t>
            </a:r>
            <a:r>
              <a:rPr lang="es-PR" dirty="0"/>
              <a:t>sea</a:t>
            </a:r>
            <a:r>
              <a:rPr lang="es-PR" noProof="0" dirty="0"/>
              <a:t> negativa </a:t>
            </a:r>
          </a:p>
        </p:txBody>
      </p:sp>
      <p:pic>
        <p:nvPicPr>
          <p:cNvPr id="4" name="Picture 4" descr="MC9003056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982" y="3657600"/>
            <a:ext cx="1809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0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SRTR Data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759482"/>
              </p:ext>
            </p:extLst>
          </p:nvPr>
        </p:nvGraphicFramePr>
        <p:xfrm>
          <a:off x="876299" y="1036525"/>
          <a:ext cx="7391401" cy="4784950"/>
        </p:xfrm>
        <a:graphic>
          <a:graphicData uri="http://schemas.openxmlformats.org/drawingml/2006/table">
            <a:tbl>
              <a:tblPr firstRow="1" bandRow="1">
                <a:tableStyleId>{5C22544A-7EE6-4342-B048-85BDC9FD1C3A}</a:tableStyleId>
              </a:tblPr>
              <a:tblGrid>
                <a:gridCol w="1055914">
                  <a:extLst>
                    <a:ext uri="{9D8B030D-6E8A-4147-A177-3AD203B41FA5}">
                      <a16:colId xmlns:a16="http://schemas.microsoft.com/office/drawing/2014/main" val="20000"/>
                    </a:ext>
                  </a:extLst>
                </a:gridCol>
                <a:gridCol w="1200408">
                  <a:extLst>
                    <a:ext uri="{9D8B030D-6E8A-4147-A177-3AD203B41FA5}">
                      <a16:colId xmlns:a16="http://schemas.microsoft.com/office/drawing/2014/main" val="20001"/>
                    </a:ext>
                  </a:extLst>
                </a:gridCol>
                <a:gridCol w="1172678">
                  <a:extLst>
                    <a:ext uri="{9D8B030D-6E8A-4147-A177-3AD203B41FA5}">
                      <a16:colId xmlns:a16="http://schemas.microsoft.com/office/drawing/2014/main" val="20002"/>
                    </a:ext>
                  </a:extLst>
                </a:gridCol>
                <a:gridCol w="772427">
                  <a:extLst>
                    <a:ext uri="{9D8B030D-6E8A-4147-A177-3AD203B41FA5}">
                      <a16:colId xmlns:a16="http://schemas.microsoft.com/office/drawing/2014/main" val="20003"/>
                    </a:ext>
                  </a:extLst>
                </a:gridCol>
                <a:gridCol w="1089259">
                  <a:extLst>
                    <a:ext uri="{9D8B030D-6E8A-4147-A177-3AD203B41FA5}">
                      <a16:colId xmlns:a16="http://schemas.microsoft.com/office/drawing/2014/main" val="20004"/>
                    </a:ext>
                  </a:extLst>
                </a:gridCol>
                <a:gridCol w="1167063">
                  <a:extLst>
                    <a:ext uri="{9D8B030D-6E8A-4147-A177-3AD203B41FA5}">
                      <a16:colId xmlns:a16="http://schemas.microsoft.com/office/drawing/2014/main" val="20005"/>
                    </a:ext>
                  </a:extLst>
                </a:gridCol>
                <a:gridCol w="933652">
                  <a:extLst>
                    <a:ext uri="{9D8B030D-6E8A-4147-A177-3AD203B41FA5}">
                      <a16:colId xmlns:a16="http://schemas.microsoft.com/office/drawing/2014/main" val="20006"/>
                    </a:ext>
                  </a:extLst>
                </a:gridCol>
              </a:tblGrid>
              <a:tr h="1174462">
                <a:tc>
                  <a:txBody>
                    <a:bodyPr/>
                    <a:lstStyle/>
                    <a:p>
                      <a:endParaRPr lang="en-US" dirty="0"/>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C00000"/>
                          </a:solidFill>
                          <a:effectLst/>
                          <a:latin typeface="Century Gothic" panose="020B0502020202020204" pitchFamily="34" charset="0"/>
                          <a:ea typeface="Osaka" pitchFamily="1" charset="-128"/>
                          <a:cs typeface="Times New Roman" pitchFamily="18" charset="0"/>
                        </a:rPr>
                        <a:t>Graft (Organ) Survival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C00000"/>
                          </a:solidFill>
                          <a:effectLst/>
                          <a:latin typeface="Century Gothic" panose="020B0502020202020204" pitchFamily="34" charset="0"/>
                          <a:ea typeface="Osaka" pitchFamily="1" charset="-128"/>
                          <a:cs typeface="Times New Roman" pitchFamily="18" charset="0"/>
                        </a:rPr>
                        <a:t>1 year</a:t>
                      </a:r>
                      <a:endParaRPr kumimoji="0" lang="en-US" altLang="en-US" sz="1200" b="0" i="0" u="none" strike="noStrike" cap="none" normalizeH="0" baseline="0" dirty="0">
                        <a:ln>
                          <a:noFill/>
                        </a:ln>
                        <a:solidFill>
                          <a:srgbClr val="C00000"/>
                        </a:solidFill>
                        <a:effectLst/>
                        <a:latin typeface="Century Gothic" panose="020B0502020202020204" pitchFamily="34" charset="0"/>
                        <a:ea typeface="Osaka" pitchFamily="1" charset="-128"/>
                      </a:endParaRPr>
                    </a:p>
                    <a:p>
                      <a:endParaRPr lang="en-US" sz="1200" dirty="0"/>
                    </a:p>
                  </a:txBody>
                  <a:tcPr/>
                </a:tc>
                <a:tc hMerge="1">
                  <a:txBody>
                    <a:bodyPr/>
                    <a:lstStyle/>
                    <a:p>
                      <a:endParaRPr lang="en-US" sz="1200" dirty="0"/>
                    </a:p>
                  </a:txBody>
                  <a:tcPr/>
                </a:tc>
                <a:tc hMerge="1">
                  <a:txBody>
                    <a:bodyPr/>
                    <a:lstStyle/>
                    <a:p>
                      <a:endParaRPr lang="en-US" sz="1200" dirty="0"/>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C00000"/>
                          </a:solidFill>
                          <a:effectLst/>
                          <a:latin typeface="Century Gothic" panose="020B0502020202020204" pitchFamily="34" charset="0"/>
                          <a:ea typeface="Osaka" pitchFamily="1" charset="-128"/>
                          <a:cs typeface="Times New Roman" pitchFamily="18" charset="0"/>
                        </a:rPr>
                        <a:t>Patient Survival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C00000"/>
                          </a:solidFill>
                          <a:effectLst/>
                          <a:latin typeface="Century Gothic" panose="020B0502020202020204" pitchFamily="34" charset="0"/>
                          <a:ea typeface="Osaka" pitchFamily="1" charset="-128"/>
                          <a:cs typeface="Times New Roman" pitchFamily="18" charset="0"/>
                        </a:rPr>
                        <a:t>1 year</a:t>
                      </a:r>
                      <a:endParaRPr kumimoji="0" lang="en-US" altLang="en-US" sz="1200" b="0" i="0" u="none" strike="noStrike" cap="none" normalizeH="0" baseline="0" dirty="0">
                        <a:ln>
                          <a:noFill/>
                        </a:ln>
                        <a:solidFill>
                          <a:srgbClr val="C00000"/>
                        </a:solidFill>
                        <a:effectLst/>
                        <a:latin typeface="Century Gothic" panose="020B0502020202020204" pitchFamily="34" charset="0"/>
                        <a:ea typeface="Osaka" pitchFamily="1" charset="-128"/>
                      </a:endParaRPr>
                    </a:p>
                    <a:p>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8920">
                <a:tc>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MDMC Expected</a:t>
                      </a:r>
                      <a:endParaRPr kumimoji="0" lang="en-US" altLang="en-US" sz="11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Century Gothic" panose="020B0502020202020204" pitchFamily="34" charset="0"/>
                          <a:ea typeface="Osaka" pitchFamily="1" charset="-128"/>
                          <a:cs typeface="Times New Roman" pitchFamily="18" charset="0"/>
                        </a:rPr>
                        <a:t>MDMC Observed</a:t>
                      </a:r>
                      <a:endParaRPr kumimoji="0" lang="en-US" altLang="en-US" sz="1100" b="0" i="0" u="none" strike="noStrike" kern="1200" cap="none" spc="0" normalizeH="0" baseline="0" noProof="0" dirty="0">
                        <a:ln>
                          <a:noFill/>
                        </a:ln>
                        <a:solidFill>
                          <a:srgbClr val="000000"/>
                        </a:solidFill>
                        <a:effectLst/>
                        <a:uLnTx/>
                        <a:uFillTx/>
                        <a:latin typeface="Century Gothic" panose="020B0502020202020204" pitchFamily="34" charset="0"/>
                        <a:ea typeface="Osaka" pitchFamily="1" charset="-128"/>
                        <a:cs typeface="+mn-cs"/>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U.S.</a:t>
                      </a:r>
                      <a:endParaRPr kumimoji="0" lang="en-US" altLang="en-US" sz="11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MDMC Expected</a:t>
                      </a:r>
                      <a:endParaRPr kumimoji="0" lang="en-US" altLang="en-US" sz="11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MDMC Observed</a:t>
                      </a:r>
                      <a:endParaRPr kumimoji="0" lang="en-US" altLang="en-US" sz="11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U.S.</a:t>
                      </a:r>
                      <a:endParaRPr kumimoji="0" lang="en-US" altLang="en-US" sz="11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extLst>
                  <a:ext uri="{0D108BD9-81ED-4DB2-BD59-A6C34878D82A}">
                    <a16:rowId xmlns:a16="http://schemas.microsoft.com/office/drawing/2014/main" val="10001"/>
                  </a:ext>
                </a:extLst>
              </a:tr>
              <a:tr h="8612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 Kidney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(Deceased Donor)</a:t>
                      </a:r>
                      <a:endParaRPr lang="en-US" sz="12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94.45%</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94.29%</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95.00%</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97.20%</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97.41%</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97.31%</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extLst>
                  <a:ext uri="{0D108BD9-81ED-4DB2-BD59-A6C34878D82A}">
                    <a16:rowId xmlns:a16="http://schemas.microsoft.com/office/drawing/2014/main" val="10002"/>
                  </a:ext>
                </a:extLst>
              </a:tr>
              <a:tr h="7046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Kidney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(Living Donor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Recipient)</a:t>
                      </a:r>
                      <a:endPar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99.07%</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93.66%</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99.03%</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98.97%</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97.50%</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98.89%</a:t>
                      </a:r>
                    </a:p>
                  </a:txBody>
                  <a:tcPr marL="90607" marR="90607" marT="45712" marB="45712" horzOverflow="overflow"/>
                </a:tc>
                <a:extLst>
                  <a:ext uri="{0D108BD9-81ED-4DB2-BD59-A6C34878D82A}">
                    <a16:rowId xmlns:a16="http://schemas.microsoft.com/office/drawing/2014/main" val="10003"/>
                  </a:ext>
                </a:extLst>
              </a:tr>
              <a:tr h="23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Kidney</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94.95%</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88.89%</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94.95%</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97.40%</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100%</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96.46%</a:t>
                      </a:r>
                    </a:p>
                  </a:txBody>
                  <a:tcPr marL="90607" marR="90607" marT="45712" marB="45712" horzOverflow="overflow"/>
                </a:tc>
                <a:extLst>
                  <a:ext uri="{0D108BD9-81ED-4DB2-BD59-A6C34878D82A}">
                    <a16:rowId xmlns:a16="http://schemas.microsoft.com/office/drawing/2014/main" val="10004"/>
                  </a:ext>
                </a:extLst>
              </a:tr>
              <a:tr h="502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Pancreas</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extLst>
                  <a:ext uri="{0D108BD9-81ED-4DB2-BD59-A6C34878D82A}">
                    <a16:rowId xmlns:a16="http://schemas.microsoft.com/office/drawing/2014/main" val="10005"/>
                  </a:ext>
                </a:extLst>
              </a:tr>
              <a:tr h="5480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Pancreas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(All)</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p>
                      <a:endParaRPr lang="en-US" sz="12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dirty="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extLst>
                  <a:ext uri="{0D108BD9-81ED-4DB2-BD59-A6C34878D82A}">
                    <a16:rowId xmlns:a16="http://schemas.microsoft.com/office/drawing/2014/main" val="10006"/>
                  </a:ext>
                </a:extLst>
              </a:tr>
            </a:tbl>
          </a:graphicData>
        </a:graphic>
      </p:graphicFrame>
      <p:sp>
        <p:nvSpPr>
          <p:cNvPr id="4" name="TextBox 3"/>
          <p:cNvSpPr txBox="1"/>
          <p:nvPr/>
        </p:nvSpPr>
        <p:spPr>
          <a:xfrm>
            <a:off x="4495800" y="6019800"/>
            <a:ext cx="1759841" cy="276999"/>
          </a:xfrm>
          <a:prstGeom prst="rect">
            <a:avLst/>
          </a:prstGeom>
          <a:noFill/>
        </p:spPr>
        <p:txBody>
          <a:bodyPr wrap="none" rtlCol="0">
            <a:spAutoFit/>
          </a:bodyPr>
          <a:lstStyle/>
          <a:p>
            <a:r>
              <a:rPr lang="en-US" sz="1200" dirty="0"/>
              <a:t>Version Date 01/06/2026</a:t>
            </a:r>
          </a:p>
        </p:txBody>
      </p:sp>
    </p:spTree>
    <p:extLst>
      <p:ext uri="{BB962C8B-B14F-4D97-AF65-F5344CB8AC3E}">
        <p14:creationId xmlns:p14="http://schemas.microsoft.com/office/powerpoint/2010/main" val="333335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Trasplante de Riñón </a:t>
            </a:r>
          </a:p>
        </p:txBody>
      </p:sp>
      <p:pic>
        <p:nvPicPr>
          <p:cNvPr id="4" name="Picture 9" descr="1024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reter-kidney-transplant-procedur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574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491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Trasplante combinado de Riñón- Páncreas</a:t>
            </a:r>
          </a:p>
        </p:txBody>
      </p:sp>
      <p:pic>
        <p:nvPicPr>
          <p:cNvPr id="4" name="Picture 7" descr="1399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3730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86000"/>
            <a:ext cx="335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Post- Operación</a:t>
            </a:r>
          </a:p>
        </p:txBody>
      </p:sp>
      <p:sp>
        <p:nvSpPr>
          <p:cNvPr id="3" name="Content Placeholder 2"/>
          <p:cNvSpPr>
            <a:spLocks noGrp="1"/>
          </p:cNvSpPr>
          <p:nvPr>
            <p:ph idx="1"/>
          </p:nvPr>
        </p:nvSpPr>
        <p:spPr/>
        <p:txBody>
          <a:bodyPr/>
          <a:lstStyle/>
          <a:p>
            <a:r>
              <a:rPr lang="es-PR" sz="2000" noProof="0" dirty="0"/>
              <a:t>Anestesia General</a:t>
            </a:r>
          </a:p>
          <a:p>
            <a:r>
              <a:rPr lang="es-PR" sz="2000" noProof="0" dirty="0"/>
              <a:t>Tiempo de cirugía- aprox. 3 hrs</a:t>
            </a:r>
          </a:p>
          <a:p>
            <a:r>
              <a:rPr lang="es-PR" sz="2000" noProof="0" dirty="0"/>
              <a:t>ICU-la primera noche</a:t>
            </a:r>
          </a:p>
          <a:p>
            <a:r>
              <a:rPr lang="es-PR" sz="2000" dirty="0" err="1"/>
              <a:t>Sammons</a:t>
            </a:r>
            <a:r>
              <a:rPr lang="es-PR" sz="2000" dirty="0"/>
              <a:t> -6to piso</a:t>
            </a:r>
            <a:r>
              <a:rPr lang="es-PR" sz="2000" noProof="0" dirty="0"/>
              <a:t> </a:t>
            </a:r>
          </a:p>
          <a:p>
            <a:r>
              <a:rPr lang="es-PR" sz="2000" noProof="0" dirty="0"/>
              <a:t>Post Operatorio</a:t>
            </a:r>
          </a:p>
          <a:p>
            <a:pPr lvl="1">
              <a:buFont typeface="Wingdings" panose="05000000000000000000" pitchFamily="2" charset="2"/>
              <a:buChar char="§"/>
            </a:pPr>
            <a:r>
              <a:rPr lang="es-PR" sz="1700" noProof="0" dirty="0"/>
              <a:t>Bota mecánica</a:t>
            </a:r>
          </a:p>
          <a:p>
            <a:pPr lvl="1">
              <a:buFont typeface="Wingdings" panose="05000000000000000000" pitchFamily="2" charset="2"/>
              <a:buChar char="§"/>
            </a:pPr>
            <a:r>
              <a:rPr lang="es-PR" sz="1700" noProof="0" dirty="0"/>
              <a:t>Catéter</a:t>
            </a:r>
          </a:p>
          <a:p>
            <a:pPr lvl="1">
              <a:buFont typeface="Wingdings" panose="05000000000000000000" pitchFamily="2" charset="2"/>
              <a:buChar char="§"/>
            </a:pPr>
            <a:r>
              <a:rPr lang="es-PR" sz="1700" noProof="0" dirty="0"/>
              <a:t>Línea Central</a:t>
            </a:r>
          </a:p>
          <a:p>
            <a:pPr lvl="1">
              <a:buFont typeface="Wingdings" panose="05000000000000000000" pitchFamily="2" charset="2"/>
              <a:buChar char="§"/>
            </a:pPr>
            <a:r>
              <a:rPr lang="es-PR" sz="1700" noProof="0" dirty="0"/>
              <a:t>Drenaje</a:t>
            </a:r>
          </a:p>
          <a:p>
            <a:pPr lvl="1">
              <a:buFont typeface="Wingdings" panose="05000000000000000000" pitchFamily="2" charset="2"/>
              <a:buChar char="§"/>
            </a:pPr>
            <a:r>
              <a:rPr lang="es-PR" sz="1700" noProof="0" dirty="0"/>
              <a:t>Incisión</a:t>
            </a:r>
          </a:p>
          <a:p>
            <a:pPr lvl="1">
              <a:buFont typeface="Wingdings" panose="05000000000000000000" pitchFamily="2" charset="2"/>
              <a:buChar char="§"/>
            </a:pPr>
            <a:r>
              <a:rPr lang="es-PR" sz="1700" noProof="0" dirty="0"/>
              <a:t>Limpieza de la herida</a:t>
            </a:r>
          </a:p>
          <a:p>
            <a:pPr lvl="1">
              <a:buFont typeface="Wingdings" panose="05000000000000000000" pitchFamily="2" charset="2"/>
              <a:buChar char="§"/>
            </a:pPr>
            <a:r>
              <a:rPr lang="es-PR" sz="1700" noProof="0" dirty="0"/>
              <a:t>Control del dolor </a:t>
            </a:r>
          </a:p>
        </p:txBody>
      </p:sp>
    </p:spTree>
    <p:extLst>
      <p:ext uri="{BB962C8B-B14F-4D97-AF65-F5344CB8AC3E}">
        <p14:creationId xmlns:p14="http://schemas.microsoft.com/office/powerpoint/2010/main" val="313918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sz="3200" dirty="0"/>
              <a:t>6 </a:t>
            </a:r>
            <a:r>
              <a:rPr lang="es-PR" sz="3200" dirty="0" err="1"/>
              <a:t>Sammons</a:t>
            </a:r>
            <a:r>
              <a:rPr lang="es-PR" sz="3200" dirty="0"/>
              <a:t> Tower</a:t>
            </a:r>
            <a:endParaRPr lang="es-PR" sz="3200" noProof="0" dirty="0"/>
          </a:p>
        </p:txBody>
      </p:sp>
      <p:pic>
        <p:nvPicPr>
          <p:cNvPr id="1026" name="Picture 2" descr="d80ad523-c930-4ab1-970b-80b8a88dc433@m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781800" cy="500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545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157662" y="2762250"/>
            <a:ext cx="4495800" cy="3252788"/>
          </a:xfrm>
        </p:spPr>
        <p:txBody>
          <a:bodyPr/>
          <a:lstStyle/>
          <a:p>
            <a:endParaRPr lang="en-US" dirty="0"/>
          </a:p>
        </p:txBody>
      </p:sp>
      <p:pic>
        <p:nvPicPr>
          <p:cNvPr id="7" name="Picture 2" descr="ec10b06c-439d-4ab7-a418-40646f14b3fa@m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8580"/>
            <a:ext cx="7350800" cy="486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35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Stent en Ureter</a:t>
            </a:r>
          </a:p>
        </p:txBody>
      </p:sp>
      <p:pic>
        <p:nvPicPr>
          <p:cNvPr id="4" name="Picture 4" descr="KidneyTransplant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42456" y="1395412"/>
            <a:ext cx="2857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23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Dado de Alta</a:t>
            </a:r>
          </a:p>
        </p:txBody>
      </p:sp>
      <p:sp>
        <p:nvSpPr>
          <p:cNvPr id="3" name="Content Placeholder 2"/>
          <p:cNvSpPr>
            <a:spLocks noGrp="1"/>
          </p:cNvSpPr>
          <p:nvPr>
            <p:ph idx="1"/>
          </p:nvPr>
        </p:nvSpPr>
        <p:spPr/>
        <p:txBody>
          <a:bodyPr>
            <a:normAutofit/>
          </a:bodyPr>
          <a:lstStyle/>
          <a:p>
            <a:r>
              <a:rPr lang="es-PR" noProof="0" dirty="0"/>
              <a:t>Educación de trasplante</a:t>
            </a:r>
          </a:p>
          <a:p>
            <a:pPr marL="342900" lvl="1" indent="0">
              <a:buNone/>
            </a:pPr>
            <a:r>
              <a:rPr lang="es-PR" noProof="0" dirty="0"/>
              <a:t>Dieta</a:t>
            </a:r>
          </a:p>
          <a:p>
            <a:pPr marL="342900" lvl="1" indent="0">
              <a:buNone/>
            </a:pPr>
            <a:r>
              <a:rPr lang="es-PR" noProof="0" dirty="0"/>
              <a:t>Medicamentos</a:t>
            </a:r>
          </a:p>
          <a:p>
            <a:pPr marL="342900" lvl="1" indent="0">
              <a:buNone/>
            </a:pPr>
            <a:r>
              <a:rPr lang="es-PR" noProof="0" dirty="0"/>
              <a:t>Cuidado </a:t>
            </a:r>
            <a:r>
              <a:rPr lang="es-PR" dirty="0"/>
              <a:t>p</a:t>
            </a:r>
            <a:r>
              <a:rPr lang="es-PR" noProof="0" dirty="0" err="1"/>
              <a:t>osterior</a:t>
            </a:r>
            <a:r>
              <a:rPr lang="es-PR" noProof="0" dirty="0"/>
              <a:t> al trasplante</a:t>
            </a:r>
          </a:p>
          <a:p>
            <a:r>
              <a:rPr lang="es-PR" noProof="0" dirty="0"/>
              <a:t>Citas de seguimiento</a:t>
            </a:r>
          </a:p>
          <a:p>
            <a:r>
              <a:rPr lang="es-PR" noProof="0" dirty="0"/>
              <a:t>Alojamiento</a:t>
            </a:r>
          </a:p>
          <a:p>
            <a:pPr marL="342900" lvl="1" indent="0">
              <a:buNone/>
            </a:pPr>
            <a:r>
              <a:rPr lang="es-PR" noProof="0" dirty="0"/>
              <a:t>El tiempo que va a estar en Dallas</a:t>
            </a:r>
          </a:p>
          <a:p>
            <a:pPr marL="342900" lvl="1" indent="0">
              <a:buNone/>
            </a:pPr>
            <a:r>
              <a:rPr lang="es-PR" noProof="0" dirty="0" err="1"/>
              <a:t>Re-admisiones</a:t>
            </a:r>
            <a:r>
              <a:rPr lang="es-PR" noProof="0" dirty="0"/>
              <a:t> </a:t>
            </a:r>
          </a:p>
        </p:txBody>
      </p:sp>
    </p:spTree>
    <p:extLst>
      <p:ext uri="{BB962C8B-B14F-4D97-AF65-F5344CB8AC3E}">
        <p14:creationId xmlns:p14="http://schemas.microsoft.com/office/powerpoint/2010/main" val="29842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Medicamentos</a:t>
            </a:r>
          </a:p>
        </p:txBody>
      </p:sp>
      <p:sp>
        <p:nvSpPr>
          <p:cNvPr id="3" name="Content Placeholder 2"/>
          <p:cNvSpPr>
            <a:spLocks noGrp="1"/>
          </p:cNvSpPr>
          <p:nvPr>
            <p:ph idx="1"/>
          </p:nvPr>
        </p:nvSpPr>
        <p:spPr>
          <a:xfrm>
            <a:off x="838200" y="1219200"/>
            <a:ext cx="7239000" cy="4876800"/>
          </a:xfrm>
        </p:spPr>
        <p:txBody>
          <a:bodyPr>
            <a:noAutofit/>
          </a:bodyPr>
          <a:lstStyle/>
          <a:p>
            <a:r>
              <a:rPr lang="es-PR" noProof="0" dirty="0"/>
              <a:t>Medicamentos de trasplante</a:t>
            </a:r>
          </a:p>
          <a:p>
            <a:pPr lvl="1">
              <a:buFont typeface="Wingdings" pitchFamily="2" charset="2"/>
              <a:buChar char="Ø"/>
            </a:pPr>
            <a:r>
              <a:rPr lang="es-PR" noProof="0" dirty="0" err="1"/>
              <a:t>Prograf</a:t>
            </a:r>
            <a:endParaRPr lang="es-PR" noProof="0" dirty="0"/>
          </a:p>
          <a:p>
            <a:pPr lvl="1">
              <a:buFont typeface="Wingdings" pitchFamily="2" charset="2"/>
              <a:buChar char="Ø"/>
            </a:pPr>
            <a:r>
              <a:rPr lang="es-PR" noProof="0" dirty="0" err="1"/>
              <a:t>Myfortic</a:t>
            </a:r>
            <a:endParaRPr lang="es-PR" noProof="0" dirty="0"/>
          </a:p>
          <a:p>
            <a:pPr lvl="1">
              <a:buFont typeface="Wingdings" pitchFamily="2" charset="2"/>
              <a:buChar char="Ø"/>
            </a:pPr>
            <a:r>
              <a:rPr lang="es-PR" noProof="0" dirty="0"/>
              <a:t>Prednisona</a:t>
            </a:r>
          </a:p>
          <a:p>
            <a:r>
              <a:rPr lang="es-PR" noProof="0" dirty="0"/>
              <a:t>Otras medicinas</a:t>
            </a:r>
          </a:p>
          <a:p>
            <a:pPr lvl="1">
              <a:buFont typeface="Wingdings" pitchFamily="2" charset="2"/>
              <a:buChar char="Ø"/>
            </a:pPr>
            <a:r>
              <a:rPr lang="es-PR" noProof="0" dirty="0" err="1"/>
              <a:t>Valcyte</a:t>
            </a:r>
            <a:endParaRPr lang="es-PR" noProof="0" dirty="0"/>
          </a:p>
          <a:p>
            <a:pPr lvl="1">
              <a:buFont typeface="Wingdings" pitchFamily="2" charset="2"/>
              <a:buChar char="Ø"/>
            </a:pPr>
            <a:r>
              <a:rPr lang="es-PR" noProof="0" dirty="0" err="1"/>
              <a:t>Bactrim</a:t>
            </a:r>
            <a:endParaRPr lang="es-PR" noProof="0" dirty="0"/>
          </a:p>
          <a:p>
            <a:pPr lvl="1">
              <a:buFont typeface="Wingdings" pitchFamily="2" charset="2"/>
              <a:buChar char="Ø"/>
            </a:pPr>
            <a:r>
              <a:rPr lang="es-PR" noProof="0" dirty="0" err="1"/>
              <a:t>Mycelex</a:t>
            </a:r>
            <a:r>
              <a:rPr lang="es-PR" noProof="0" dirty="0"/>
              <a:t> troche</a:t>
            </a:r>
          </a:p>
          <a:p>
            <a:pPr lvl="1">
              <a:buFont typeface="Wingdings" pitchFamily="2" charset="2"/>
              <a:buChar char="Ø"/>
            </a:pPr>
            <a:r>
              <a:rPr lang="es-PR" noProof="0" dirty="0" err="1"/>
              <a:t>Pepcid</a:t>
            </a:r>
            <a:r>
              <a:rPr lang="es-PR" noProof="0" dirty="0"/>
              <a:t>/ </a:t>
            </a:r>
            <a:r>
              <a:rPr lang="es-PR" noProof="0" dirty="0" err="1"/>
              <a:t>Protonix</a:t>
            </a:r>
            <a:endParaRPr lang="es-PR" noProof="0" dirty="0"/>
          </a:p>
          <a:p>
            <a:pPr lvl="1">
              <a:buFont typeface="Wingdings" pitchFamily="2" charset="2"/>
              <a:buChar char="Ø"/>
            </a:pPr>
            <a:r>
              <a:rPr lang="es-PR" noProof="0" dirty="0"/>
              <a:t>Calcio </a:t>
            </a:r>
            <a:r>
              <a:rPr lang="es-PR" noProof="0" dirty="0" err="1"/>
              <a:t>docusate</a:t>
            </a:r>
            <a:endParaRPr lang="es-PR" noProof="0" dirty="0"/>
          </a:p>
          <a:p>
            <a:pPr lvl="1">
              <a:buFont typeface="Wingdings" pitchFamily="2" charset="2"/>
              <a:buChar char="Ø"/>
            </a:pPr>
            <a:r>
              <a:rPr lang="es-PR" noProof="0" dirty="0"/>
              <a:t>Aspirina</a:t>
            </a:r>
          </a:p>
          <a:p>
            <a:pPr lvl="1">
              <a:buFont typeface="Wingdings" pitchFamily="2" charset="2"/>
              <a:buChar char="Ø"/>
            </a:pPr>
            <a:r>
              <a:rPr lang="es-PR" noProof="0" dirty="0"/>
              <a:t>Medicinas para el dolor</a:t>
            </a:r>
          </a:p>
          <a:p>
            <a:pPr lvl="1">
              <a:buFont typeface="Wingdings" pitchFamily="2" charset="2"/>
              <a:buChar char="Ø"/>
            </a:pPr>
            <a:r>
              <a:rPr lang="es-PR" noProof="0" dirty="0"/>
              <a:t>Medicinas para la presión arterial </a:t>
            </a:r>
          </a:p>
        </p:txBody>
      </p:sp>
      <p:pic>
        <p:nvPicPr>
          <p:cNvPr id="4" name="Picture 4" descr="MC9002909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38400"/>
            <a:ext cx="134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5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AD9D-3E0A-7C19-0EEF-BA7CCE8622F5}"/>
              </a:ext>
            </a:extLst>
          </p:cNvPr>
          <p:cNvSpPr>
            <a:spLocks noGrp="1"/>
          </p:cNvSpPr>
          <p:nvPr>
            <p:ph type="title"/>
          </p:nvPr>
        </p:nvSpPr>
        <p:spPr/>
        <p:txBody>
          <a:bodyPr/>
          <a:lstStyle/>
          <a:p>
            <a:r>
              <a:rPr lang="es-AR" dirty="0"/>
              <a:t>Donante vivo</a:t>
            </a:r>
            <a:endParaRPr lang="en-US" dirty="0"/>
          </a:p>
        </p:txBody>
      </p:sp>
    </p:spTree>
    <p:extLst>
      <p:ext uri="{BB962C8B-B14F-4D97-AF65-F5344CB8AC3E}">
        <p14:creationId xmlns:p14="http://schemas.microsoft.com/office/powerpoint/2010/main" val="3565672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Content Placeholder 3">
            <a:extLst>
              <a:ext uri="{FF2B5EF4-FFF2-40B4-BE49-F238E27FC236}">
                <a16:creationId xmlns:a16="http://schemas.microsoft.com/office/drawing/2014/main" id="{26271805-7AB4-0629-C4EB-44F3584BAF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3760788"/>
            <a:ext cx="2709862" cy="2032000"/>
          </a:xfrm>
        </p:spPr>
      </p:pic>
      <p:pic>
        <p:nvPicPr>
          <p:cNvPr id="104451" name="Picture 4">
            <a:extLst>
              <a:ext uri="{FF2B5EF4-FFF2-40B4-BE49-F238E27FC236}">
                <a16:creationId xmlns:a16="http://schemas.microsoft.com/office/drawing/2014/main" id="{C899A57A-B104-F591-EDF4-105C30DC0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95400"/>
            <a:ext cx="24352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8" descr="Joanna Navarette and her mother, Maria, photograhed in a medical room while Joanna wear scrubs">
            <a:extLst>
              <a:ext uri="{FF2B5EF4-FFF2-40B4-BE49-F238E27FC236}">
                <a16:creationId xmlns:a16="http://schemas.microsoft.com/office/drawing/2014/main" id="{B9FD2A84-B4A5-87E7-352C-40D19DF77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976688"/>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12" descr="Kidney donors and recipients stand together.">
            <a:extLst>
              <a:ext uri="{FF2B5EF4-FFF2-40B4-BE49-F238E27FC236}">
                <a16:creationId xmlns:a16="http://schemas.microsoft.com/office/drawing/2014/main" id="{DE2719CA-87F2-080E-25D5-92A8B30BF2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763713"/>
            <a:ext cx="160813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14" descr="Man is grateful after receiving lifesaving kidney donation">
            <a:extLst>
              <a:ext uri="{FF2B5EF4-FFF2-40B4-BE49-F238E27FC236}">
                <a16:creationId xmlns:a16="http://schemas.microsoft.com/office/drawing/2014/main" id="{3B490EB7-4F3A-5A5E-E0AC-B79EF7F9E8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9800" y="4572000"/>
            <a:ext cx="20859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2">
            <a:extLst>
              <a:ext uri="{FF2B5EF4-FFF2-40B4-BE49-F238E27FC236}">
                <a16:creationId xmlns:a16="http://schemas.microsoft.com/office/drawing/2014/main" id="{7021C38D-D177-597C-A9C9-AEDAB6D2E7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0463" y="1009650"/>
            <a:ext cx="1760537"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Función y Anatomía del Riñón</a:t>
            </a:r>
          </a:p>
        </p:txBody>
      </p:sp>
      <p:sp>
        <p:nvSpPr>
          <p:cNvPr id="3" name="Content Placeholder 2"/>
          <p:cNvSpPr>
            <a:spLocks noGrp="1"/>
          </p:cNvSpPr>
          <p:nvPr>
            <p:ph idx="1"/>
          </p:nvPr>
        </p:nvSpPr>
        <p:spPr/>
        <p:txBody>
          <a:bodyPr/>
          <a:lstStyle/>
          <a:p>
            <a:pPr>
              <a:buFont typeface="Wingdings" pitchFamily="2" charset="2"/>
              <a:buChar char="v"/>
            </a:pPr>
            <a:r>
              <a:rPr lang="es-PR" sz="1800" noProof="0" dirty="0"/>
              <a:t>Anatomía</a:t>
            </a:r>
          </a:p>
          <a:p>
            <a:pPr lvl="1"/>
            <a:r>
              <a:rPr lang="es-PR" sz="1500" noProof="0" dirty="0"/>
              <a:t>Su forma es como un frijol.</a:t>
            </a:r>
          </a:p>
          <a:p>
            <a:pPr lvl="1"/>
            <a:r>
              <a:rPr lang="es-PR" sz="1500" noProof="0" dirty="0"/>
              <a:t>Peso: 1/2</a:t>
            </a:r>
            <a:r>
              <a:rPr lang="es-PR" sz="1500" dirty="0"/>
              <a:t>-1/3</a:t>
            </a:r>
            <a:r>
              <a:rPr lang="es-PR" sz="1500" noProof="0" dirty="0"/>
              <a:t> lb</a:t>
            </a:r>
          </a:p>
          <a:p>
            <a:pPr lvl="1"/>
            <a:r>
              <a:rPr lang="es-PR" sz="1500" dirty="0" err="1"/>
              <a:t>Ub</a:t>
            </a:r>
            <a:r>
              <a:rPr lang="es-PR" sz="1500" noProof="0" dirty="0" err="1"/>
              <a:t>icacion</a:t>
            </a:r>
            <a:r>
              <a:rPr lang="es-PR" sz="1500" noProof="0" dirty="0"/>
              <a:t> en la cavidad retroperitoneal</a:t>
            </a:r>
          </a:p>
          <a:p>
            <a:pPr>
              <a:buFont typeface="Wingdings" pitchFamily="2" charset="2"/>
              <a:buChar char="v"/>
            </a:pPr>
            <a:r>
              <a:rPr lang="es-PR" sz="1800" noProof="0" dirty="0"/>
              <a:t>Funciones</a:t>
            </a:r>
          </a:p>
          <a:p>
            <a:pPr lvl="1"/>
            <a:r>
              <a:rPr lang="es-PR" sz="1500" noProof="0" dirty="0"/>
              <a:t>Balance de fluidos</a:t>
            </a:r>
          </a:p>
          <a:p>
            <a:pPr lvl="1"/>
            <a:r>
              <a:rPr lang="es-PR" sz="1500" noProof="0" dirty="0"/>
              <a:t>Filtrar y reabsorber electrolitos</a:t>
            </a:r>
          </a:p>
          <a:p>
            <a:pPr lvl="1"/>
            <a:r>
              <a:rPr lang="es-PR" sz="1500" noProof="0" dirty="0"/>
              <a:t>Filtrar y remover</a:t>
            </a:r>
          </a:p>
          <a:p>
            <a:pPr lvl="1"/>
            <a:r>
              <a:rPr lang="es-PR" sz="1500" noProof="0" dirty="0"/>
              <a:t>Balance acido-base</a:t>
            </a:r>
          </a:p>
          <a:p>
            <a:pPr lvl="1"/>
            <a:r>
              <a:rPr lang="es-PR" sz="1500" noProof="0" dirty="0"/>
              <a:t>Producción de hormonas</a:t>
            </a:r>
          </a:p>
          <a:p>
            <a:pPr lvl="1"/>
            <a:r>
              <a:rPr lang="es-PR" sz="1500" noProof="0" dirty="0"/>
              <a:t>Regula la presión sanguínea </a:t>
            </a:r>
          </a:p>
          <a:p>
            <a:endParaRPr lang="es-PR" noProof="0" dirty="0"/>
          </a:p>
        </p:txBody>
      </p:sp>
      <p:pic>
        <p:nvPicPr>
          <p:cNvPr id="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76800" y="2363787"/>
            <a:ext cx="3048000" cy="2587625"/>
          </a:xfrm>
          <a:prstGeom prst="rect">
            <a:avLst/>
          </a:prstGeom>
        </p:spPr>
      </p:pic>
    </p:spTree>
    <p:extLst>
      <p:ext uri="{BB962C8B-B14F-4D97-AF65-F5344CB8AC3E}">
        <p14:creationId xmlns:p14="http://schemas.microsoft.com/office/powerpoint/2010/main" val="135407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38C6-867B-2BD2-AAEC-D2BD6CE58D1E}"/>
              </a:ext>
            </a:extLst>
          </p:cNvPr>
          <p:cNvSpPr>
            <a:spLocks noGrp="1"/>
          </p:cNvSpPr>
          <p:nvPr>
            <p:ph type="title"/>
          </p:nvPr>
        </p:nvSpPr>
        <p:spPr/>
        <p:txBody>
          <a:bodyPr/>
          <a:lstStyle/>
          <a:p>
            <a:r>
              <a:rPr lang="en-US" dirty="0"/>
              <a:t>Oms?</a:t>
            </a:r>
          </a:p>
        </p:txBody>
      </p:sp>
      <p:sp>
        <p:nvSpPr>
          <p:cNvPr id="3" name="Content Placeholder 2">
            <a:extLst>
              <a:ext uri="{FF2B5EF4-FFF2-40B4-BE49-F238E27FC236}">
                <a16:creationId xmlns:a16="http://schemas.microsoft.com/office/drawing/2014/main" id="{79C0B4E2-C2DF-C6DA-ACD2-A14008C48104}"/>
              </a:ext>
            </a:extLst>
          </p:cNvPr>
          <p:cNvSpPr>
            <a:spLocks noGrp="1"/>
          </p:cNvSpPr>
          <p:nvPr>
            <p:ph idx="1"/>
          </p:nvPr>
        </p:nvSpPr>
        <p:spPr/>
        <p:txBody>
          <a:bodyPr/>
          <a:lstStyle/>
          <a:p>
            <a:r>
              <a:rPr lang="es-ES" dirty="0"/>
              <a:t>¡Cualquier adulto sano puede aplicar!</a:t>
            </a:r>
          </a:p>
          <a:p>
            <a:endParaRPr lang="es-ES" dirty="0"/>
          </a:p>
          <a:p>
            <a:r>
              <a:rPr lang="es-ES" dirty="0"/>
              <a:t>La raza y el género no importan</a:t>
            </a:r>
          </a:p>
          <a:p>
            <a:r>
              <a:rPr lang="es-ES" dirty="0"/>
              <a:t>Familiar o consanguíneo</a:t>
            </a:r>
          </a:p>
          <a:p>
            <a:r>
              <a:rPr lang="es-ES" dirty="0"/>
              <a:t>No familiar o no consanguíneo</a:t>
            </a:r>
          </a:p>
          <a:p>
            <a:r>
              <a:rPr lang="es-ES" dirty="0"/>
              <a:t>Pareo o intercambio</a:t>
            </a:r>
            <a:endParaRPr lang="en-US" dirty="0"/>
          </a:p>
        </p:txBody>
      </p:sp>
      <p:pic>
        <p:nvPicPr>
          <p:cNvPr id="4" name="Picture 6" descr="Transplant patient Joy Salvatore and her partner Sharon Kerr sit on a dock near their home outside Waco.">
            <a:extLst>
              <a:ext uri="{FF2B5EF4-FFF2-40B4-BE49-F238E27FC236}">
                <a16:creationId xmlns:a16="http://schemas.microsoft.com/office/drawing/2014/main" id="{3CCB70A2-5256-ACCB-DF7B-66C9E66008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0" y="4165600"/>
            <a:ext cx="26162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ave A Life Share Your Spare Kidney Disease Awareness Decal | Etsy">
            <a:extLst>
              <a:ext uri="{FF2B5EF4-FFF2-40B4-BE49-F238E27FC236}">
                <a16:creationId xmlns:a16="http://schemas.microsoft.com/office/drawing/2014/main" id="{B40230F0-8841-AF64-EC81-14589016E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196306"/>
            <a:ext cx="338931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35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8C4ABA1B-7C47-5A9E-4C8A-265253C9491B}"/>
              </a:ext>
            </a:extLst>
          </p:cNvPr>
          <p:cNvSpPr>
            <a:spLocks noGrp="1"/>
          </p:cNvSpPr>
          <p:nvPr>
            <p:ph type="title"/>
          </p:nvPr>
        </p:nvSpPr>
        <p:spPr/>
        <p:txBody>
          <a:bodyPr/>
          <a:lstStyle/>
          <a:p>
            <a:pPr eaLnBrk="1" hangingPunct="1"/>
            <a:r>
              <a:rPr lang="en-US" altLang="en-US" dirty="0" err="1"/>
              <a:t>Ventajas</a:t>
            </a:r>
            <a:endParaRPr lang="en-US" altLang="en-US" dirty="0"/>
          </a:p>
        </p:txBody>
      </p:sp>
      <p:sp>
        <p:nvSpPr>
          <p:cNvPr id="200707" name="Rectangle 3">
            <a:extLst>
              <a:ext uri="{FF2B5EF4-FFF2-40B4-BE49-F238E27FC236}">
                <a16:creationId xmlns:a16="http://schemas.microsoft.com/office/drawing/2014/main" id="{B25FE43E-C7FB-79B2-F02B-64ED38F50465}"/>
              </a:ext>
            </a:extLst>
          </p:cNvPr>
          <p:cNvSpPr>
            <a:spLocks noGrp="1" noChangeArrowheads="1"/>
          </p:cNvSpPr>
          <p:nvPr>
            <p:ph idx="1"/>
          </p:nvPr>
        </p:nvSpPr>
        <p:spPr>
          <a:xfrm>
            <a:off x="753269" y="1524000"/>
            <a:ext cx="7637462" cy="3957637"/>
          </a:xfrm>
        </p:spPr>
        <p:txBody>
          <a:bodyPr rtlCol="0">
            <a:normAutofit/>
          </a:bodyPr>
          <a:lstStyle/>
          <a:p>
            <a:pPr>
              <a:defRPr/>
            </a:pPr>
            <a:r>
              <a:rPr lang="es-ES" altLang="en-US" dirty="0"/>
              <a:t>Tiempo de espera más corto</a:t>
            </a:r>
          </a:p>
          <a:p>
            <a:pPr>
              <a:defRPr/>
            </a:pPr>
            <a:r>
              <a:rPr lang="es-ES" altLang="en-US" dirty="0"/>
              <a:t>Recuperación más rápida: los riñones funcionan de inmediato.</a:t>
            </a:r>
          </a:p>
          <a:p>
            <a:pPr>
              <a:defRPr/>
            </a:pPr>
            <a:r>
              <a:rPr lang="es-ES" altLang="en-US" dirty="0"/>
              <a:t>- </a:t>
            </a:r>
            <a:r>
              <a:rPr lang="es-ES" altLang="en-US" dirty="0" err="1"/>
              <a:t>Mejoria</a:t>
            </a:r>
            <a:r>
              <a:rPr lang="es-ES" altLang="en-US" dirty="0"/>
              <a:t> más rápida</a:t>
            </a:r>
          </a:p>
          <a:p>
            <a:pPr>
              <a:defRPr/>
            </a:pPr>
            <a:r>
              <a:rPr lang="es-ES" altLang="en-US" dirty="0"/>
              <a:t>- Estancia hospitalaria más corta</a:t>
            </a:r>
          </a:p>
          <a:p>
            <a:pPr>
              <a:defRPr/>
            </a:pPr>
            <a:endParaRPr lang="es-ES" altLang="en-US" dirty="0"/>
          </a:p>
          <a:p>
            <a:pPr>
              <a:defRPr/>
            </a:pPr>
            <a:r>
              <a:rPr lang="es-ES" altLang="en-US" dirty="0"/>
              <a:t>Los riñones de donantes vivos funcionan durante más tiempo</a:t>
            </a:r>
          </a:p>
          <a:p>
            <a:pPr>
              <a:defRPr/>
            </a:pPr>
            <a:endParaRPr lang="es-ES" altLang="en-US" dirty="0"/>
          </a:p>
          <a:p>
            <a:pPr>
              <a:defRPr/>
            </a:pPr>
            <a:r>
              <a:rPr lang="es-ES" altLang="en-US" dirty="0"/>
              <a:t>Cirugía programada o electiva.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randombar(horizontal)">
                                      <p:cBhvr>
                                        <p:cTn id="7" dur="600">
                                          <p:stCondLst>
                                            <p:cond delay="0"/>
                                          </p:stCondLst>
                                        </p:cTn>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randombar(horizontal)">
                                      <p:cBhvr>
                                        <p:cTn id="12" dur="500"/>
                                        <p:tgtEl>
                                          <p:spTgt spid="2007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0707">
                                            <p:txEl>
                                              <p:pRg st="1" end="1"/>
                                            </p:txEl>
                                          </p:spTgt>
                                        </p:tgtEl>
                                        <p:attrNameLst>
                                          <p:attrName>style.visibility</p:attrName>
                                        </p:attrNameLst>
                                      </p:cBhvr>
                                      <p:to>
                                        <p:strVal val="visible"/>
                                      </p:to>
                                    </p:set>
                                    <p:animEffect transition="in" filter="randombar(horizontal)">
                                      <p:cBhvr>
                                        <p:cTn id="17" dur="500"/>
                                        <p:tgtEl>
                                          <p:spTgt spid="2007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0707">
                                            <p:txEl>
                                              <p:pRg st="2" end="2"/>
                                            </p:txEl>
                                          </p:spTgt>
                                        </p:tgtEl>
                                        <p:attrNameLst>
                                          <p:attrName>style.visibility</p:attrName>
                                        </p:attrNameLst>
                                      </p:cBhvr>
                                      <p:to>
                                        <p:strVal val="visible"/>
                                      </p:to>
                                    </p:set>
                                    <p:animEffect transition="in" filter="randombar(horizontal)">
                                      <p:cBhvr>
                                        <p:cTn id="22" dur="500"/>
                                        <p:tgtEl>
                                          <p:spTgt spid="2007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0707">
                                            <p:txEl>
                                              <p:pRg st="3" end="3"/>
                                            </p:txEl>
                                          </p:spTgt>
                                        </p:tgtEl>
                                        <p:attrNameLst>
                                          <p:attrName>style.visibility</p:attrName>
                                        </p:attrNameLst>
                                      </p:cBhvr>
                                      <p:to>
                                        <p:strVal val="visible"/>
                                      </p:to>
                                    </p:set>
                                    <p:animEffect transition="in" filter="randombar(horizontal)">
                                      <p:cBhvr>
                                        <p:cTn id="27" dur="500"/>
                                        <p:tgtEl>
                                          <p:spTgt spid="2007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randombar(horizontal)">
                                      <p:cBhvr>
                                        <p:cTn id="32" dur="500"/>
                                        <p:tgtEl>
                                          <p:spTgt spid="200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0707">
                                            <p:txEl>
                                              <p:pRg st="7" end="7"/>
                                            </p:txEl>
                                          </p:spTgt>
                                        </p:tgtEl>
                                        <p:attrNameLst>
                                          <p:attrName>style.visibility</p:attrName>
                                        </p:attrNameLst>
                                      </p:cBhvr>
                                      <p:to>
                                        <p:strVal val="visible"/>
                                      </p:to>
                                    </p:set>
                                    <p:animEffect transition="in" filter="randombar(horizontal)">
                                      <p:cBhvr>
                                        <p:cTn id="37"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87152DDE-6638-7C80-064E-47244627043A}"/>
              </a:ext>
            </a:extLst>
          </p:cNvPr>
          <p:cNvSpPr>
            <a:spLocks noGrp="1"/>
          </p:cNvSpPr>
          <p:nvPr>
            <p:ph type="title"/>
          </p:nvPr>
        </p:nvSpPr>
        <p:spPr/>
        <p:txBody>
          <a:bodyPr/>
          <a:lstStyle/>
          <a:p>
            <a:pPr eaLnBrk="1" hangingPunct="1"/>
            <a:r>
              <a:rPr lang="en-US" altLang="en-US" dirty="0" err="1"/>
              <a:t>Qué</a:t>
            </a:r>
            <a:r>
              <a:rPr lang="en-US" altLang="en-US" dirty="0"/>
              <a:t> </a:t>
            </a:r>
            <a:r>
              <a:rPr lang="en-US" altLang="en-US" dirty="0" err="1"/>
              <a:t>tal</a:t>
            </a:r>
            <a:r>
              <a:rPr lang="en-US" altLang="en-US" dirty="0"/>
              <a:t>…</a:t>
            </a:r>
          </a:p>
        </p:txBody>
      </p:sp>
      <p:sp>
        <p:nvSpPr>
          <p:cNvPr id="110595" name="Content Placeholder 2">
            <a:extLst>
              <a:ext uri="{FF2B5EF4-FFF2-40B4-BE49-F238E27FC236}">
                <a16:creationId xmlns:a16="http://schemas.microsoft.com/office/drawing/2014/main" id="{E0FA636A-F8F8-EC04-F2D4-2DA53362F181}"/>
              </a:ext>
            </a:extLst>
          </p:cNvPr>
          <p:cNvSpPr>
            <a:spLocks noGrp="1"/>
          </p:cNvSpPr>
          <p:nvPr>
            <p:ph idx="1"/>
          </p:nvPr>
        </p:nvSpPr>
        <p:spPr>
          <a:xfrm>
            <a:off x="342900" y="1371600"/>
            <a:ext cx="8456613" cy="4572000"/>
          </a:xfrm>
        </p:spPr>
        <p:txBody>
          <a:bodyPr/>
          <a:lstStyle/>
          <a:p>
            <a:pPr eaLnBrk="1" hangingPunct="1"/>
            <a:r>
              <a:rPr lang="es-ES" altLang="en-US" dirty="0"/>
              <a:t>¡Los donantes pueden llevar una vida saludable después de la donación!</a:t>
            </a:r>
          </a:p>
          <a:p>
            <a:pPr eaLnBrk="1" hangingPunct="1"/>
            <a:endParaRPr lang="es-ES" altLang="en-US" dirty="0"/>
          </a:p>
          <a:p>
            <a:pPr eaLnBrk="1" hangingPunct="1"/>
            <a:r>
              <a:rPr lang="es-ES" altLang="en-US" dirty="0"/>
              <a:t>Riesgo de enfermedad renal</a:t>
            </a:r>
          </a:p>
          <a:p>
            <a:pPr eaLnBrk="1" hangingPunct="1"/>
            <a:r>
              <a:rPr lang="es-ES" altLang="en-US" dirty="0"/>
              <a:t>Supervivencia a largo plazo</a:t>
            </a:r>
          </a:p>
          <a:p>
            <a:pPr eaLnBrk="1" hangingPunct="1"/>
            <a:r>
              <a:rPr lang="es-ES" altLang="en-US" dirty="0"/>
              <a:t>Embarazo</a:t>
            </a:r>
            <a:r>
              <a:rPr lang="en-US" altLang="en-US" dirty="0"/>
              <a:t>			</a:t>
            </a:r>
          </a:p>
        </p:txBody>
      </p:sp>
      <p:pic>
        <p:nvPicPr>
          <p:cNvPr id="110596" name="Picture 3">
            <a:extLst>
              <a:ext uri="{FF2B5EF4-FFF2-40B4-BE49-F238E27FC236}">
                <a16:creationId xmlns:a16="http://schemas.microsoft.com/office/drawing/2014/main" id="{9B05E7DB-6949-398E-BB0B-D1B2AE2B92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3208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5" descr="Joanna Navarette photographed kissing the side of her baby's Jacob's head while Jacob looks at the camera">
            <a:extLst>
              <a:ext uri="{FF2B5EF4-FFF2-40B4-BE49-F238E27FC236}">
                <a16:creationId xmlns:a16="http://schemas.microsoft.com/office/drawing/2014/main" id="{77233551-A737-AEC9-7452-A1138C67F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3657600"/>
            <a:ext cx="326072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A1B557C5-0CDB-D338-5007-319A6AC7FF15}"/>
              </a:ext>
            </a:extLst>
          </p:cNvPr>
          <p:cNvSpPr>
            <a:spLocks noGrp="1"/>
          </p:cNvSpPr>
          <p:nvPr>
            <p:ph type="title"/>
          </p:nvPr>
        </p:nvSpPr>
        <p:spPr/>
        <p:txBody>
          <a:bodyPr/>
          <a:lstStyle/>
          <a:p>
            <a:pPr eaLnBrk="1" hangingPunct="1"/>
            <a:r>
              <a:rPr lang="en-US" altLang="en-US" dirty="0" err="1"/>
              <a:t>Resumen</a:t>
            </a:r>
            <a:endParaRPr lang="en-US" altLang="en-US" dirty="0"/>
          </a:p>
        </p:txBody>
      </p:sp>
      <p:sp>
        <p:nvSpPr>
          <p:cNvPr id="3" name="Content Placeholder 2">
            <a:extLst>
              <a:ext uri="{FF2B5EF4-FFF2-40B4-BE49-F238E27FC236}">
                <a16:creationId xmlns:a16="http://schemas.microsoft.com/office/drawing/2014/main" id="{E9708FD0-8DB7-5730-16A5-39B77D235BA5}"/>
              </a:ext>
            </a:extLst>
          </p:cNvPr>
          <p:cNvSpPr>
            <a:spLocks noGrp="1"/>
          </p:cNvSpPr>
          <p:nvPr>
            <p:ph idx="1"/>
          </p:nvPr>
        </p:nvSpPr>
        <p:spPr>
          <a:xfrm>
            <a:off x="342900" y="1371600"/>
            <a:ext cx="8456613" cy="4572000"/>
          </a:xfrm>
        </p:spPr>
        <p:txBody>
          <a:bodyPr rtlCol="0">
            <a:normAutofit/>
          </a:bodyPr>
          <a:lstStyle/>
          <a:p>
            <a:pPr eaLnBrk="1" fontAlgn="auto" hangingPunct="1">
              <a:spcAft>
                <a:spcPts val="0"/>
              </a:spcAft>
              <a:defRPr/>
            </a:pPr>
            <a:r>
              <a:rPr lang="es-ES" dirty="0"/>
              <a:t>La donación en vida es el tratamiento de preferencia.</a:t>
            </a:r>
          </a:p>
          <a:p>
            <a:pPr eaLnBrk="1" fontAlgn="auto" hangingPunct="1">
              <a:spcAft>
                <a:spcPts val="0"/>
              </a:spcAft>
              <a:defRPr/>
            </a:pPr>
            <a:endParaRPr lang="es-ES" dirty="0"/>
          </a:p>
          <a:p>
            <a:pPr eaLnBrk="1" fontAlgn="auto" hangingPunct="1">
              <a:spcAft>
                <a:spcPts val="0"/>
              </a:spcAft>
              <a:defRPr/>
            </a:pPr>
            <a:r>
              <a:rPr lang="es-ES" dirty="0"/>
              <a:t>La donación no afecta la calidad de vida del donante.</a:t>
            </a:r>
          </a:p>
          <a:p>
            <a:pPr eaLnBrk="1" fontAlgn="auto" hangingPunct="1">
              <a:spcAft>
                <a:spcPts val="0"/>
              </a:spcAft>
              <a:defRPr/>
            </a:pPr>
            <a:endParaRPr lang="es-ES" dirty="0"/>
          </a:p>
          <a:p>
            <a:pPr eaLnBrk="1" fontAlgn="auto" hangingPunct="1">
              <a:spcAft>
                <a:spcPts val="0"/>
              </a:spcAft>
              <a:defRPr/>
            </a:pPr>
            <a:r>
              <a:rPr lang="es-ES" dirty="0"/>
              <a:t>Si el donante no es compatible, aún existe una manera de ayudarle mediante la donación cruzada.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a:t>My Chart Patient Portal</a:t>
            </a:r>
          </a:p>
        </p:txBody>
      </p:sp>
      <p:sp>
        <p:nvSpPr>
          <p:cNvPr id="3" name="Content Placeholder 2"/>
          <p:cNvSpPr>
            <a:spLocks noGrp="1"/>
          </p:cNvSpPr>
          <p:nvPr>
            <p:ph idx="1"/>
          </p:nvPr>
        </p:nvSpPr>
        <p:spPr/>
        <p:txBody>
          <a:bodyPr/>
          <a:lstStyle/>
          <a:p>
            <a:r>
              <a:rPr lang="es-PR" sz="2000" noProof="0" dirty="0"/>
              <a:t>Es una nueva vía para conectarse con su estado de salud : </a:t>
            </a:r>
            <a:r>
              <a:rPr lang="es-PR" sz="2000" noProof="0" dirty="0" err="1"/>
              <a:t>My</a:t>
            </a:r>
            <a:r>
              <a:rPr lang="es-PR" sz="2000" noProof="0" dirty="0"/>
              <a:t> chart</a:t>
            </a:r>
          </a:p>
          <a:p>
            <a:r>
              <a:rPr lang="es-PR" sz="2000" noProof="0" dirty="0"/>
              <a:t>La información sobre sus pruebas clínicas están disponibles en </a:t>
            </a:r>
            <a:r>
              <a:rPr lang="es-PR" sz="2000" noProof="0" dirty="0" err="1"/>
              <a:t>My</a:t>
            </a:r>
            <a:r>
              <a:rPr lang="es-PR" sz="2000" noProof="0" dirty="0"/>
              <a:t> Chart –usted puede accesar  a su record medico de una forma segura a través de este portal </a:t>
            </a:r>
          </a:p>
          <a:p>
            <a:r>
              <a:rPr lang="es-PR" sz="2000" noProof="0" dirty="0"/>
              <a:t>Todo las pruebas que se le efectúen están registradas</a:t>
            </a:r>
          </a:p>
          <a:p>
            <a:r>
              <a:rPr lang="es-PR" sz="2000" noProof="0" dirty="0"/>
              <a:t>Puede visitar este sitio de internet:</a:t>
            </a:r>
          </a:p>
          <a:p>
            <a:r>
              <a:rPr lang="es-PR" sz="1200" noProof="0" dirty="0"/>
              <a:t>mychart.methodisthealthsystem.org/</a:t>
            </a:r>
            <a:r>
              <a:rPr lang="es-PR" sz="1200" noProof="0" dirty="0" err="1"/>
              <a:t>My</a:t>
            </a:r>
            <a:r>
              <a:rPr lang="es-PR" sz="1200" noProof="0" dirty="0"/>
              <a:t> Chart</a:t>
            </a:r>
          </a:p>
          <a:p>
            <a:r>
              <a:rPr lang="es-PR" sz="2000" noProof="0" dirty="0"/>
              <a:t>Luego debe teclar el área de “ </a:t>
            </a:r>
            <a:r>
              <a:rPr lang="es-PR" sz="2000" noProof="0" dirty="0" err="1"/>
              <a:t>Sign</a:t>
            </a:r>
            <a:r>
              <a:rPr lang="es-PR" sz="2000" noProof="0" dirty="0"/>
              <a:t> up </a:t>
            </a:r>
            <a:r>
              <a:rPr lang="es-PR" sz="2000" noProof="0" dirty="0" err="1"/>
              <a:t>Now</a:t>
            </a:r>
            <a:r>
              <a:rPr lang="es-PR" sz="2000" noProof="0" dirty="0"/>
              <a:t>”</a:t>
            </a:r>
          </a:p>
          <a:p>
            <a:pPr marL="0" indent="0">
              <a:buNone/>
            </a:pPr>
            <a:r>
              <a:rPr lang="es-PR" sz="2000" noProof="0" dirty="0"/>
              <a:t> bajo “ New </a:t>
            </a:r>
            <a:r>
              <a:rPr lang="es-PR" sz="2000" noProof="0" dirty="0" err="1"/>
              <a:t>User</a:t>
            </a:r>
            <a:r>
              <a:rPr lang="es-PR" sz="2000" noProof="0" dirty="0"/>
              <a:t>” –Nuevo usuario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029200"/>
            <a:ext cx="110514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19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Preocupaciones o quejas</a:t>
            </a:r>
          </a:p>
        </p:txBody>
      </p:sp>
      <p:sp>
        <p:nvSpPr>
          <p:cNvPr id="3" name="Content Placeholder 2"/>
          <p:cNvSpPr>
            <a:spLocks noGrp="1"/>
          </p:cNvSpPr>
          <p:nvPr>
            <p:ph idx="1"/>
          </p:nvPr>
        </p:nvSpPr>
        <p:spPr/>
        <p:txBody>
          <a:bodyPr/>
          <a:lstStyle/>
          <a:p>
            <a:pPr marL="0" indent="0">
              <a:buNone/>
            </a:pPr>
            <a:r>
              <a:rPr lang="es-ES" sz="2000" noProof="0" dirty="0"/>
              <a:t>La Red de Adquisición y Trasplante de Órganos (OPTN) ofrece una línea gratuita de atención al paciente para ayudar a los candidatos a trasplante, receptores, donantes vivos y familiares a comprender las prácticas de asignación de órganos y la información sobre trasplantes. También puede llamar a este número para hablar sobre cualquier problema que pueda tener con su centro de trasplantes o con el sistema de trasplantes en general. El número gratuito de atención al paciente </a:t>
            </a:r>
            <a:r>
              <a:rPr lang="es-ES" sz="2000" noProof="0"/>
              <a:t>es 1-866-678-6411.</a:t>
            </a:r>
            <a:endParaRPr lang="es-PR" sz="2000" noProof="0" dirty="0"/>
          </a:p>
        </p:txBody>
      </p:sp>
    </p:spTree>
    <p:extLst>
      <p:ext uri="{BB962C8B-B14F-4D97-AF65-F5344CB8AC3E}">
        <p14:creationId xmlns:p14="http://schemas.microsoft.com/office/powerpoint/2010/main" val="432665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8401"/>
            <a:ext cx="7886700" cy="1200329"/>
          </a:xfrm>
        </p:spPr>
        <p:txBody>
          <a:bodyPr/>
          <a:lstStyle/>
          <a:p>
            <a:r>
              <a:rPr lang="es-PR" dirty="0"/>
              <a:t>¿</a:t>
            </a:r>
            <a:r>
              <a:rPr lang="es-PR" noProof="0" dirty="0"/>
              <a:t>Preguntas?</a:t>
            </a:r>
          </a:p>
        </p:txBody>
      </p:sp>
      <p:sp>
        <p:nvSpPr>
          <p:cNvPr id="5" name="TextBox 4">
            <a:extLst>
              <a:ext uri="{FF2B5EF4-FFF2-40B4-BE49-F238E27FC236}">
                <a16:creationId xmlns:a16="http://schemas.microsoft.com/office/drawing/2014/main" id="{F69CE795-8EA4-6E82-4D48-3A3D149ADE1C}"/>
              </a:ext>
            </a:extLst>
          </p:cNvPr>
          <p:cNvSpPr txBox="1"/>
          <p:nvPr/>
        </p:nvSpPr>
        <p:spPr>
          <a:xfrm>
            <a:off x="2895600" y="3899439"/>
            <a:ext cx="4586286" cy="1200329"/>
          </a:xfrm>
          <a:prstGeom prst="rect">
            <a:avLst/>
          </a:prstGeom>
          <a:noFill/>
        </p:spPr>
        <p:txBody>
          <a:bodyPr wrap="square">
            <a:spAutoFit/>
          </a:bodyPr>
          <a:lstStyle/>
          <a:p>
            <a:r>
              <a:rPr lang="es-PR" noProof="0" dirty="0">
                <a:solidFill>
                  <a:schemeClr val="bg1"/>
                </a:solidFill>
              </a:rPr>
              <a:t>787-763-0104/ 787-773-7794-Puerto Rico</a:t>
            </a:r>
          </a:p>
          <a:p>
            <a:r>
              <a:rPr lang="es-PR" dirty="0">
                <a:solidFill>
                  <a:schemeClr val="bg1"/>
                </a:solidFill>
              </a:rPr>
              <a:t>787-833-8811-Puerto Rico</a:t>
            </a:r>
            <a:endParaRPr lang="es-PR" noProof="0" dirty="0">
              <a:solidFill>
                <a:schemeClr val="bg1"/>
              </a:solidFill>
            </a:endParaRPr>
          </a:p>
          <a:p>
            <a:r>
              <a:rPr lang="es-PR" noProof="0" dirty="0">
                <a:solidFill>
                  <a:schemeClr val="bg1"/>
                </a:solidFill>
              </a:rPr>
              <a:t>1-800-284-2185-Toll Free</a:t>
            </a:r>
          </a:p>
          <a:p>
            <a:r>
              <a:rPr lang="es-PR" noProof="0" dirty="0">
                <a:solidFill>
                  <a:schemeClr val="bg1"/>
                </a:solidFill>
              </a:rPr>
              <a:t>214-947-1800-Programa de Trasplante</a:t>
            </a:r>
          </a:p>
        </p:txBody>
      </p:sp>
    </p:spTree>
    <p:extLst>
      <p:ext uri="{BB962C8B-B14F-4D97-AF65-F5344CB8AC3E}">
        <p14:creationId xmlns:p14="http://schemas.microsoft.com/office/powerpoint/2010/main" val="53673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Anatomía y función del páncreas</a:t>
            </a:r>
          </a:p>
        </p:txBody>
      </p:sp>
      <p:sp>
        <p:nvSpPr>
          <p:cNvPr id="3" name="Content Placeholder 2"/>
          <p:cNvSpPr>
            <a:spLocks noGrp="1"/>
          </p:cNvSpPr>
          <p:nvPr>
            <p:ph idx="1"/>
          </p:nvPr>
        </p:nvSpPr>
        <p:spPr/>
        <p:txBody>
          <a:bodyPr>
            <a:normAutofit/>
          </a:bodyPr>
          <a:lstStyle/>
          <a:p>
            <a:pPr marL="0" indent="0">
              <a:buNone/>
            </a:pPr>
            <a:r>
              <a:rPr lang="es-PR" noProof="0" dirty="0"/>
              <a:t>Anatomía</a:t>
            </a:r>
          </a:p>
          <a:p>
            <a:pPr>
              <a:buFont typeface="Wingdings" pitchFamily="2" charset="2"/>
              <a:buChar char="§"/>
            </a:pPr>
            <a:r>
              <a:rPr lang="es-PR" noProof="0" dirty="0"/>
              <a:t>Sobre 6 pulgadas de largo</a:t>
            </a:r>
          </a:p>
          <a:p>
            <a:pPr>
              <a:buFont typeface="Wingdings" pitchFamily="2" charset="2"/>
              <a:buChar char="§"/>
            </a:pPr>
            <a:r>
              <a:rPr lang="es-PR" dirty="0"/>
              <a:t>C</a:t>
            </a:r>
            <a:r>
              <a:rPr lang="es-PR" noProof="0" dirty="0" err="1"/>
              <a:t>onecta</a:t>
            </a:r>
            <a:r>
              <a:rPr lang="es-PR" noProof="0" dirty="0"/>
              <a:t> con el intestino delgado</a:t>
            </a:r>
          </a:p>
          <a:p>
            <a:pPr marL="0" indent="0">
              <a:buNone/>
            </a:pPr>
            <a:r>
              <a:rPr lang="es-PR" noProof="0" dirty="0"/>
              <a:t>Funciones:</a:t>
            </a:r>
          </a:p>
          <a:p>
            <a:pPr>
              <a:buFont typeface="Wingdings" pitchFamily="2" charset="2"/>
              <a:buChar char="§"/>
            </a:pPr>
            <a:r>
              <a:rPr lang="es-PR" noProof="0" dirty="0"/>
              <a:t>Endocrina- Producción de Insulina</a:t>
            </a:r>
          </a:p>
          <a:p>
            <a:pPr>
              <a:buFont typeface="Wingdings" pitchFamily="2" charset="2"/>
              <a:buChar char="§"/>
            </a:pPr>
            <a:r>
              <a:rPr lang="es-PR" noProof="0" dirty="0"/>
              <a:t>Exocrina-Jugos Digestivos</a:t>
            </a: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01079"/>
            <a:ext cx="1981200" cy="146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64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Opciones de Tratamiento</a:t>
            </a:r>
          </a:p>
        </p:txBody>
      </p:sp>
      <p:sp>
        <p:nvSpPr>
          <p:cNvPr id="3" name="Content Placeholder 2"/>
          <p:cNvSpPr>
            <a:spLocks noGrp="1"/>
          </p:cNvSpPr>
          <p:nvPr>
            <p:ph idx="1"/>
          </p:nvPr>
        </p:nvSpPr>
        <p:spPr/>
        <p:txBody>
          <a:bodyPr/>
          <a:lstStyle/>
          <a:p>
            <a:r>
              <a:rPr lang="es-PR" noProof="0" dirty="0"/>
              <a:t>No es una cura </a:t>
            </a:r>
          </a:p>
          <a:p>
            <a:r>
              <a:rPr lang="es-PR" noProof="0" dirty="0"/>
              <a:t>Derecho a declinar el trasplante</a:t>
            </a:r>
          </a:p>
          <a:p>
            <a:r>
              <a:rPr lang="es-PR" noProof="0" dirty="0"/>
              <a:t>Diálisis-tratamiento alternativo</a:t>
            </a:r>
          </a:p>
          <a:p>
            <a:r>
              <a:rPr lang="es-PR" noProof="0" dirty="0"/>
              <a:t>Insulina disponible</a:t>
            </a:r>
          </a:p>
        </p:txBody>
      </p:sp>
      <p:pic>
        <p:nvPicPr>
          <p:cNvPr id="4" name="Picture 5" descr="MC90023274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343400"/>
            <a:ext cx="164306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C90036099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715000" y="4524374"/>
            <a:ext cx="1814513" cy="142716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546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Situaciones con el Seguro Medico</a:t>
            </a:r>
          </a:p>
        </p:txBody>
      </p:sp>
      <p:sp>
        <p:nvSpPr>
          <p:cNvPr id="3" name="Content Placeholder 2"/>
          <p:cNvSpPr>
            <a:spLocks noGrp="1"/>
          </p:cNvSpPr>
          <p:nvPr>
            <p:ph idx="1"/>
          </p:nvPr>
        </p:nvSpPr>
        <p:spPr/>
        <p:txBody>
          <a:bodyPr/>
          <a:lstStyle/>
          <a:p>
            <a:r>
              <a:rPr lang="es-PR" dirty="0"/>
              <a:t>El hospital o el programa</a:t>
            </a:r>
            <a:r>
              <a:rPr lang="es-PR" noProof="0" dirty="0"/>
              <a:t> no esta aprobado por Medicare</a:t>
            </a:r>
          </a:p>
          <a:p>
            <a:r>
              <a:rPr lang="es-PR" noProof="0" dirty="0"/>
              <a:t>Condiciones pre- existentes</a:t>
            </a:r>
          </a:p>
          <a:p>
            <a:r>
              <a:rPr lang="es-PR" noProof="0" dirty="0"/>
              <a:t>Aumento en las pólizas de seguro medico</a:t>
            </a:r>
          </a:p>
          <a:p>
            <a:r>
              <a:rPr lang="es-PR" noProof="0" dirty="0"/>
              <a:t>El seguro medico no tiene cobertura para trasplante</a:t>
            </a:r>
          </a:p>
        </p:txBody>
      </p:sp>
    </p:spTree>
    <p:extLst>
      <p:ext uri="{BB962C8B-B14F-4D97-AF65-F5344CB8AC3E}">
        <p14:creationId xmlns:p14="http://schemas.microsoft.com/office/powerpoint/2010/main" val="324886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Riesgos potenciales </a:t>
            </a:r>
          </a:p>
        </p:txBody>
      </p:sp>
      <p:sp>
        <p:nvSpPr>
          <p:cNvPr id="3" name="Content Placeholder 2"/>
          <p:cNvSpPr>
            <a:spLocks noGrp="1"/>
          </p:cNvSpPr>
          <p:nvPr>
            <p:ph idx="1"/>
          </p:nvPr>
        </p:nvSpPr>
        <p:spPr/>
        <p:txBody>
          <a:bodyPr/>
          <a:lstStyle/>
          <a:p>
            <a:pPr>
              <a:buFont typeface="Wingdings" pitchFamily="2" charset="2"/>
              <a:buChar char="Ø"/>
            </a:pPr>
            <a:r>
              <a:rPr lang="es-PR" noProof="0" dirty="0"/>
              <a:t>Quirúrgicos</a:t>
            </a:r>
          </a:p>
          <a:p>
            <a:r>
              <a:rPr lang="es-PR" sz="1600" noProof="0" dirty="0"/>
              <a:t>Sangrado- </a:t>
            </a:r>
            <a:r>
              <a:rPr lang="es-PR" sz="1100" noProof="0" dirty="0"/>
              <a:t>puede requerir transfusión</a:t>
            </a:r>
          </a:p>
          <a:p>
            <a:r>
              <a:rPr lang="es-PR" sz="1600" noProof="0" dirty="0"/>
              <a:t>Coágulos sanguíneos</a:t>
            </a:r>
          </a:p>
          <a:p>
            <a:r>
              <a:rPr lang="es-PR" sz="1600" noProof="0" dirty="0"/>
              <a:t>Daño al Nervio</a:t>
            </a:r>
          </a:p>
          <a:p>
            <a:r>
              <a:rPr lang="es-PR" sz="1600" noProof="0" dirty="0"/>
              <a:t>Daño a las estructuras abdominales</a:t>
            </a:r>
          </a:p>
          <a:p>
            <a:r>
              <a:rPr lang="es-PR" sz="1600" noProof="0" dirty="0"/>
              <a:t>Ulceras en la piel</a:t>
            </a:r>
          </a:p>
          <a:p>
            <a:r>
              <a:rPr lang="es-PR" sz="1600" noProof="0" dirty="0"/>
              <a:t>Quemaduras causadas por el equipo eléctrico durante la cirugía</a:t>
            </a:r>
          </a:p>
          <a:p>
            <a:r>
              <a:rPr lang="es-PR" sz="1600" noProof="0" dirty="0"/>
              <a:t>Daño en las arterias y venas</a:t>
            </a:r>
          </a:p>
          <a:p>
            <a:r>
              <a:rPr lang="es-PR" sz="1600" noProof="0" dirty="0"/>
              <a:t>Pulmonía</a:t>
            </a:r>
          </a:p>
          <a:p>
            <a:r>
              <a:rPr lang="es-PR" sz="1600" noProof="0" dirty="0"/>
              <a:t>Ataque Cardiaco</a:t>
            </a:r>
          </a:p>
          <a:p>
            <a:r>
              <a:rPr lang="es-PR" sz="1600" noProof="0" dirty="0"/>
              <a:t>Derrame cerebral</a:t>
            </a:r>
          </a:p>
          <a:p>
            <a:r>
              <a:rPr lang="es-PR" sz="1600" noProof="0" dirty="0"/>
              <a:t>Cicatriz permanente en el sitio de la incisión </a:t>
            </a:r>
          </a:p>
          <a:p>
            <a:r>
              <a:rPr lang="es-PR" sz="1600" noProof="0" dirty="0"/>
              <a:t>Cirugías / Procedimientos adicionales </a:t>
            </a:r>
          </a:p>
        </p:txBody>
      </p:sp>
    </p:spTree>
    <p:extLst>
      <p:ext uri="{BB962C8B-B14F-4D97-AF65-F5344CB8AC3E}">
        <p14:creationId xmlns:p14="http://schemas.microsoft.com/office/powerpoint/2010/main" val="30645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a:t>Riesgos Médicos</a:t>
            </a:r>
          </a:p>
        </p:txBody>
      </p:sp>
      <p:sp>
        <p:nvSpPr>
          <p:cNvPr id="3" name="Content Placeholder 2"/>
          <p:cNvSpPr>
            <a:spLocks noGrp="1"/>
          </p:cNvSpPr>
          <p:nvPr>
            <p:ph idx="1"/>
          </p:nvPr>
        </p:nvSpPr>
        <p:spPr/>
        <p:txBody>
          <a:bodyPr/>
          <a:lstStyle/>
          <a:p>
            <a:r>
              <a:rPr lang="es-PR" noProof="0" dirty="0"/>
              <a:t>Función tardía del órgano</a:t>
            </a:r>
          </a:p>
          <a:p>
            <a:r>
              <a:rPr lang="es-PR" noProof="0" dirty="0"/>
              <a:t>Fallo del órgano</a:t>
            </a:r>
          </a:p>
          <a:p>
            <a:r>
              <a:rPr lang="es-PR" noProof="0" dirty="0"/>
              <a:t>Efectos adversos de las medicinas</a:t>
            </a:r>
          </a:p>
          <a:p>
            <a:pPr marL="0" indent="0">
              <a:buNone/>
            </a:pPr>
            <a:r>
              <a:rPr lang="es-PR" noProof="0" dirty="0"/>
              <a:t>         a. Infección</a:t>
            </a:r>
          </a:p>
          <a:p>
            <a:pPr marL="0" indent="0">
              <a:buNone/>
            </a:pPr>
            <a:r>
              <a:rPr lang="es-PR" noProof="0" dirty="0"/>
              <a:t>         b. </a:t>
            </a:r>
            <a:r>
              <a:rPr lang="es-PR" dirty="0"/>
              <a:t>C</a:t>
            </a:r>
            <a:r>
              <a:rPr lang="es-PR" noProof="0" dirty="0" err="1"/>
              <a:t>áncer</a:t>
            </a:r>
            <a:endParaRPr lang="es-PR" noProof="0" dirty="0"/>
          </a:p>
          <a:p>
            <a:r>
              <a:rPr lang="es-PR" noProof="0" dirty="0"/>
              <a:t>Hospitalizaciones frecuentes o biopsias      </a:t>
            </a:r>
          </a:p>
        </p:txBody>
      </p:sp>
    </p:spTree>
    <p:extLst>
      <p:ext uri="{BB962C8B-B14F-4D97-AF65-F5344CB8AC3E}">
        <p14:creationId xmlns:p14="http://schemas.microsoft.com/office/powerpoint/2010/main" val="708111446"/>
      </p:ext>
    </p:extLst>
  </p:cSld>
  <p:clrMapOvr>
    <a:masterClrMapping/>
  </p:clrMapOvr>
</p:sld>
</file>

<file path=ppt/theme/theme1.xml><?xml version="1.0" encoding="utf-8"?>
<a:theme xmlns:a="http://schemas.openxmlformats.org/drawingml/2006/main" name="2024_MDMC_PPT Template (8)">
  <a:themeElements>
    <a:clrScheme name="Methodist">
      <a:dk1>
        <a:srgbClr val="000000"/>
      </a:dk1>
      <a:lt1>
        <a:srgbClr val="FFFFFF"/>
      </a:lt1>
      <a:dk2>
        <a:srgbClr val="44546A"/>
      </a:dk2>
      <a:lt2>
        <a:srgbClr val="E7E6E6"/>
      </a:lt2>
      <a:accent1>
        <a:srgbClr val="005D9C"/>
      </a:accent1>
      <a:accent2>
        <a:srgbClr val="EAEAEA"/>
      </a:accent2>
      <a:accent3>
        <a:srgbClr val="D5D5D5"/>
      </a:accent3>
      <a:accent4>
        <a:srgbClr val="C0C0C0"/>
      </a:accent4>
      <a:accent5>
        <a:srgbClr val="C0C0C0"/>
      </a:accent5>
      <a:accent6>
        <a:srgbClr val="A9A9A9"/>
      </a:accent6>
      <a:hlink>
        <a:srgbClr val="929292"/>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4_MDMC_PPT Template (3)">
  <a:themeElements>
    <a:clrScheme name="Methodist">
      <a:dk1>
        <a:srgbClr val="000000"/>
      </a:dk1>
      <a:lt1>
        <a:srgbClr val="FFFFFF"/>
      </a:lt1>
      <a:dk2>
        <a:srgbClr val="44546A"/>
      </a:dk2>
      <a:lt2>
        <a:srgbClr val="E7E6E6"/>
      </a:lt2>
      <a:accent1>
        <a:srgbClr val="005D9C"/>
      </a:accent1>
      <a:accent2>
        <a:srgbClr val="EAEAEA"/>
      </a:accent2>
      <a:accent3>
        <a:srgbClr val="D5D5D5"/>
      </a:accent3>
      <a:accent4>
        <a:srgbClr val="C0C0C0"/>
      </a:accent4>
      <a:accent5>
        <a:srgbClr val="C0C0C0"/>
      </a:accent5>
      <a:accent6>
        <a:srgbClr val="A9A9A9"/>
      </a:accent6>
      <a:hlink>
        <a:srgbClr val="929292"/>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2024_MDMC_PPT Template (8)</Template>
  <TotalTime>1672</TotalTime>
  <Words>7092</Words>
  <Application>Microsoft Office PowerPoint</Application>
  <PresentationFormat>On-screen Show (4:3)</PresentationFormat>
  <Paragraphs>505</Paragraphs>
  <Slides>46</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Century Gothic</vt:lpstr>
      <vt:lpstr>Helvetica Neue Light</vt:lpstr>
      <vt:lpstr>Wingdings</vt:lpstr>
      <vt:lpstr>2024_MDMC_PPT Template (8)</vt:lpstr>
      <vt:lpstr>2024_MDMC_PPT Template (3)</vt:lpstr>
      <vt:lpstr> </vt:lpstr>
      <vt:lpstr>Datos Históricos Hospital Metodista </vt:lpstr>
      <vt:lpstr>SRTR Data</vt:lpstr>
      <vt:lpstr>Función y Anatomía del Riñón</vt:lpstr>
      <vt:lpstr>Anatomía y función del páncreas</vt:lpstr>
      <vt:lpstr>Opciones de Tratamiento</vt:lpstr>
      <vt:lpstr>Situaciones con el Seguro Medico</vt:lpstr>
      <vt:lpstr>Riesgos potenciales </vt:lpstr>
      <vt:lpstr>Riesgos Médicos</vt:lpstr>
      <vt:lpstr>Riesgos Psicosociales </vt:lpstr>
      <vt:lpstr>Equipo de Trasplante</vt:lpstr>
      <vt:lpstr>Pruebas Pre-trasplante</vt:lpstr>
      <vt:lpstr>Pruebas básicas de evaluación</vt:lpstr>
      <vt:lpstr>Pruebas Adicionales </vt:lpstr>
      <vt:lpstr>Reunión del Comité de trasplante</vt:lpstr>
      <vt:lpstr>¿Cual es el próximo paso?</vt:lpstr>
      <vt:lpstr>¿Cuanto tiempo tengo que esperar?</vt:lpstr>
      <vt:lpstr>Sistema de Asignacion de Riñones (KAS)</vt:lpstr>
      <vt:lpstr>Receptores </vt:lpstr>
      <vt:lpstr>Puntos CPRA</vt:lpstr>
      <vt:lpstr>Donantes cadavéricos</vt:lpstr>
      <vt:lpstr>KDPI&gt;85%</vt:lpstr>
      <vt:lpstr>Donantes despues de Muerte Cardiaca</vt:lpstr>
      <vt:lpstr>Donantes Pediatricos en Bloque</vt:lpstr>
      <vt:lpstr>Donantes con riesgo identificado</vt:lpstr>
      <vt:lpstr>Factores de riesgo del Donante </vt:lpstr>
      <vt:lpstr>Estoy en la lista y ¿AHORA QUE?</vt:lpstr>
      <vt:lpstr>“ La llamada”</vt:lpstr>
      <vt:lpstr>Los tres obstaculos </vt:lpstr>
      <vt:lpstr>Trasplante de Riñón </vt:lpstr>
      <vt:lpstr>Trasplante combinado de Riñón- Páncreas</vt:lpstr>
      <vt:lpstr>Post- Operación</vt:lpstr>
      <vt:lpstr>6 Sammons Tower</vt:lpstr>
      <vt:lpstr>PowerPoint Presentation</vt:lpstr>
      <vt:lpstr>Stent en Ureter</vt:lpstr>
      <vt:lpstr>Dado de Alta</vt:lpstr>
      <vt:lpstr>Medicamentos</vt:lpstr>
      <vt:lpstr>Donante vivo</vt:lpstr>
      <vt:lpstr>PowerPoint Presentation</vt:lpstr>
      <vt:lpstr>Oms?</vt:lpstr>
      <vt:lpstr>Ventajas</vt:lpstr>
      <vt:lpstr>Qué tal…</vt:lpstr>
      <vt:lpstr>Resumen</vt:lpstr>
      <vt:lpstr>My Chart Patient Portal</vt:lpstr>
      <vt:lpstr>Preocupaciones o quejas</vt:lpstr>
      <vt:lpstr>¿Preguntas?</vt:lpstr>
    </vt:vector>
  </TitlesOfParts>
  <Company>Methodist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Evaluacion Pre-trasplante</dc:title>
  <dc:creator>Osjpl01user</dc:creator>
  <cp:lastModifiedBy>Nicholas, Sarah L</cp:lastModifiedBy>
  <cp:revision>137</cp:revision>
  <dcterms:created xsi:type="dcterms:W3CDTF">2019-11-26T16:27:31Z</dcterms:created>
  <dcterms:modified xsi:type="dcterms:W3CDTF">2026-01-15T23:32:52Z</dcterms:modified>
</cp:coreProperties>
</file>